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56"/>
  </p:notesMasterIdLst>
  <p:handoutMasterIdLst>
    <p:handoutMasterId r:id="rId57"/>
  </p:handoutMasterIdLst>
  <p:sldIdLst>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16" r:id="rId22"/>
    <p:sldId id="276" r:id="rId23"/>
    <p:sldId id="277" r:id="rId24"/>
    <p:sldId id="278" r:id="rId25"/>
    <p:sldId id="279" r:id="rId26"/>
    <p:sldId id="280" r:id="rId27"/>
    <p:sldId id="281" r:id="rId28"/>
    <p:sldId id="286" r:id="rId29"/>
    <p:sldId id="287" r:id="rId30"/>
    <p:sldId id="282" r:id="rId31"/>
    <p:sldId id="304" r:id="rId32"/>
    <p:sldId id="305" r:id="rId33"/>
    <p:sldId id="311" r:id="rId34"/>
    <p:sldId id="312" r:id="rId35"/>
    <p:sldId id="313" r:id="rId36"/>
    <p:sldId id="314" r:id="rId37"/>
    <p:sldId id="315" r:id="rId38"/>
    <p:sldId id="306" r:id="rId39"/>
    <p:sldId id="307" r:id="rId40"/>
    <p:sldId id="308" r:id="rId41"/>
    <p:sldId id="309" r:id="rId42"/>
    <p:sldId id="293" r:id="rId43"/>
    <p:sldId id="294" r:id="rId44"/>
    <p:sldId id="295" r:id="rId45"/>
    <p:sldId id="296" r:id="rId46"/>
    <p:sldId id="317" r:id="rId47"/>
    <p:sldId id="318" r:id="rId48"/>
    <p:sldId id="319" r:id="rId49"/>
    <p:sldId id="320" r:id="rId50"/>
    <p:sldId id="321" r:id="rId51"/>
    <p:sldId id="322" r:id="rId52"/>
    <p:sldId id="283" r:id="rId53"/>
    <p:sldId id="284" r:id="rId54"/>
    <p:sldId id="28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22544A-7EE6-4342-B048-85BDC9FD1C3B}" styleName="Medium Style 2 - Accent 1">
    <a:wholeTbl>
      <a:tcTxStyle>
        <a:fontRef idx="minor">
          <a:srgbClr val="000000"/>
        </a:fontRef>
        <a:srgbClr val="000000"/>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5B9BD5">
              <a:tint val="20000"/>
            </a:srgbClr>
          </a:solidFill>
        </a:fill>
      </a:tcStyle>
    </a:wholeTbl>
    <a:band1H>
      <a:tcStyle>
        <a:tcBdr/>
        <a:fill>
          <a:solidFill>
            <a:srgbClr val="5B9BD5">
              <a:tint val="40000"/>
            </a:srgbClr>
          </a:solidFill>
        </a:fill>
      </a:tcStyle>
    </a:band1H>
    <a:band2H>
      <a:tcStyle>
        <a:tcBdr/>
      </a:tcStyle>
    </a:band2H>
    <a:band1V>
      <a:tcStyle>
        <a:tcBdr/>
        <a:fill>
          <a:solidFill>
            <a:srgbClr val="5B9BD5">
              <a:tint val="40000"/>
            </a:srgbClr>
          </a:solidFill>
        </a:fill>
      </a:tcStyle>
    </a:band1V>
    <a:band2V>
      <a:tcStyle>
        <a:tcBdr/>
      </a:tcStyle>
    </a:band2V>
    <a:lastCol>
      <a:tcTxStyle b="on">
        <a:fontRef idx="minor">
          <a:srgbClr val="000000"/>
        </a:fontRef>
        <a:srgbClr val="000000"/>
      </a:tcTxStyle>
      <a:tcStyle>
        <a:tcBdr/>
        <a:fill>
          <a:solidFill>
            <a:srgbClr val="5B9BD5"/>
          </a:solidFill>
        </a:fill>
      </a:tcStyle>
    </a:lastCol>
    <a:firstCol>
      <a:tcTxStyle b="on">
        <a:fontRef idx="minor">
          <a:srgbClr val="000000"/>
        </a:fontRef>
        <a:srgbClr val="000000"/>
      </a:tcTxStyle>
      <a:tcStyle>
        <a:tcBdr/>
        <a:fill>
          <a:solidFill>
            <a:srgbClr val="5B9BD5"/>
          </a:solidFill>
        </a:fill>
      </a:tcStyle>
    </a:firstCol>
    <a:lastRow>
      <a:tcTxStyle b="on">
        <a:fontRef idx="minor">
          <a:srgbClr val="000000"/>
        </a:fontRef>
        <a:srgbClr val="000000"/>
      </a:tcTxStyle>
      <a:tcStyle>
        <a:tcBdr>
          <a:top>
            <a:ln w="38100" cmpd="sng">
              <a:solidFill>
                <a:srgbClr val="FFFFFF"/>
              </a:solidFill>
            </a:ln>
          </a:top>
        </a:tcBdr>
        <a:fill>
          <a:solidFill>
            <a:srgbClr val="5B9BD5"/>
          </a:solidFill>
        </a:fill>
      </a:tcStyle>
    </a:lastRow>
    <a:firstRow>
      <a:tcTxStyle b="on">
        <a:fontRef idx="minor">
          <a:srgbClr val="000000"/>
        </a:fontRef>
        <a:srgbClr val="000000"/>
      </a:tcTxStyle>
      <a:tcStyle>
        <a:tcBdr>
          <a:top>
            <a:ln w="38100" cmpd="sng">
              <a:solidFill>
                <a:srgbClr val="FFFFFF"/>
              </a:solidFill>
            </a:ln>
          </a:top>
        </a:tcBdr>
        <a:fill>
          <a:solidFill>
            <a:srgbClr val="5B9B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56" autoAdjust="0"/>
  </p:normalViewPr>
  <p:slideViewPr>
    <p:cSldViewPr snapToGrid="0" showGuides="1">
      <p:cViewPr varScale="1">
        <p:scale>
          <a:sx n="82" d="100"/>
          <a:sy n="82" d="100"/>
        </p:scale>
        <p:origin x="720"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4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97"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698"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6/20/2021</a:t>
            </a:fld>
            <a:endParaRPr lang="en-US"/>
          </a:p>
        </p:txBody>
      </p:sp>
      <p:sp>
        <p:nvSpPr>
          <p:cNvPr id="1048699"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700"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91"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692"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6/20/2021</a:t>
            </a:fld>
            <a:endParaRPr lang="en-US"/>
          </a:p>
        </p:txBody>
      </p:sp>
      <p:sp>
        <p:nvSpPr>
          <p:cNvPr id="1048693"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48694"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5"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696"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0E1E9A-E921-4174-A0FC-51868D7AC568}"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97" name="Title 1"/>
          <p:cNvSpPr>
            <a:spLocks noGrp="1"/>
          </p:cNvSpPr>
          <p:nvPr>
            <p:ph type="ctrTitle"/>
          </p:nvPr>
        </p:nvSpPr>
        <p:spPr>
          <a:xfrm>
            <a:off x="1524000" y="1041400"/>
            <a:ext cx="9144000" cy="2387600"/>
          </a:xfrm>
        </p:spPr>
        <p:txBody>
          <a:bodyPr anchor="b"/>
          <a:lstStyle>
            <a:lvl1pPr algn="ctr">
              <a:defRPr sz="6000"/>
            </a:lvl1pPr>
          </a:lstStyle>
          <a:p>
            <a:r>
              <a:rPr lang="en-US"/>
              <a:t>Click to edit Master title style</a:t>
            </a:r>
            <a:endParaRPr lang="en-US" dirty="0"/>
          </a:p>
        </p:txBody>
      </p:sp>
      <p:sp>
        <p:nvSpPr>
          <p:cNvPr id="1048598" name="Subtitle 2"/>
          <p:cNvSpPr>
            <a:spLocks noGrp="1"/>
          </p:cNvSpPr>
          <p:nvPr>
            <p:ph type="subTitle" idx="1"/>
          </p:nvPr>
        </p:nvSpPr>
        <p:spPr>
          <a:xfrm>
            <a:off x="1524000" y="3602038"/>
            <a:ext cx="9144000" cy="1655762"/>
          </a:xfrm>
        </p:spPr>
        <p:txBody>
          <a:bodyPr/>
          <a:lstStyle>
            <a:lvl1pPr marL="0" indent="0" algn="ctr">
              <a:buNone/>
              <a:defRPr sz="2400">
                <a:solidFill>
                  <a:schemeClr val="accent3">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599" name="Date Placeholder 3"/>
          <p:cNvSpPr>
            <a:spLocks noGrp="1"/>
          </p:cNvSpPr>
          <p:nvPr>
            <p:ph type="dt" sz="half" idx="10"/>
          </p:nvPr>
        </p:nvSpPr>
        <p:spPr/>
        <p:txBody>
          <a:bodyPr/>
          <a:lstStyle/>
          <a:p>
            <a:fld id="{84EAB7D7-3608-4730-B2E2-670834DF882C}" type="datetimeFigureOut">
              <a:rPr lang="en-US" smtClean="0"/>
              <a:t>6/20/2021</a:t>
            </a:fld>
            <a:endParaRPr lang="en-US"/>
          </a:p>
        </p:txBody>
      </p:sp>
      <p:sp>
        <p:nvSpPr>
          <p:cNvPr id="1048600" name="Footer Placeholder 4"/>
          <p:cNvSpPr>
            <a:spLocks noGrp="1"/>
          </p:cNvSpPr>
          <p:nvPr>
            <p:ph type="ftr" sz="quarter" idx="11"/>
          </p:nvPr>
        </p:nvSpPr>
        <p:spPr/>
        <p:txBody>
          <a:bodyPr/>
          <a:lstStyle/>
          <a:p>
            <a:r>
              <a:rPr lang="en-US" dirty="0"/>
              <a:t>Add a footer</a:t>
            </a:r>
          </a:p>
        </p:txBody>
      </p:sp>
      <p:sp>
        <p:nvSpPr>
          <p:cNvPr id="1048601"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80" name="Title 1"/>
          <p:cNvSpPr>
            <a:spLocks noGrp="1"/>
          </p:cNvSpPr>
          <p:nvPr>
            <p:ph type="title"/>
          </p:nvPr>
        </p:nvSpPr>
        <p:spPr/>
        <p:txBody>
          <a:bodyPr/>
          <a:lstStyle/>
          <a:p>
            <a:r>
              <a:rPr lang="en-US"/>
              <a:t>Click to edit Master title style</a:t>
            </a:r>
          </a:p>
        </p:txBody>
      </p:sp>
      <p:sp>
        <p:nvSpPr>
          <p:cNvPr id="1048681" name="Vertical Text Placeholder 2"/>
          <p:cNvSpPr>
            <a:spLocks noGrp="1"/>
          </p:cNvSpPr>
          <p:nvPr>
            <p:ph type="body" orient="vert" idx="1"/>
          </p:nvPr>
        </p:nvSpPr>
        <p:spPr>
          <a:xfrm>
            <a:off x="1562100" y="1825625"/>
            <a:ext cx="97917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2" name="Date Placeholder 3"/>
          <p:cNvSpPr>
            <a:spLocks noGrp="1"/>
          </p:cNvSpPr>
          <p:nvPr>
            <p:ph type="dt" sz="half" idx="10"/>
          </p:nvPr>
        </p:nvSpPr>
        <p:spPr/>
        <p:txBody>
          <a:bodyPr/>
          <a:lstStyle/>
          <a:p>
            <a:fld id="{84EAB7D7-3608-4730-B2E2-670834DF882C}" type="datetimeFigureOut">
              <a:rPr lang="en-US" smtClean="0"/>
              <a:t>6/20/2021</a:t>
            </a:fld>
            <a:endParaRPr lang="en-US"/>
          </a:p>
        </p:txBody>
      </p:sp>
      <p:sp>
        <p:nvSpPr>
          <p:cNvPr id="1048683" name="Footer Placeholder 4"/>
          <p:cNvSpPr>
            <a:spLocks noGrp="1"/>
          </p:cNvSpPr>
          <p:nvPr>
            <p:ph type="ftr" sz="quarter" idx="11"/>
          </p:nvPr>
        </p:nvSpPr>
        <p:spPr/>
        <p:txBody>
          <a:bodyPr/>
          <a:lstStyle/>
          <a:p>
            <a:r>
              <a:rPr lang="en-US" dirty="0"/>
              <a:t>Add a footer</a:t>
            </a:r>
          </a:p>
        </p:txBody>
      </p:sp>
      <p:sp>
        <p:nvSpPr>
          <p:cNvPr id="1048684"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61"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1048662" name="Vertical Text Placeholder 2"/>
          <p:cNvSpPr>
            <a:spLocks noGrp="1"/>
          </p:cNvSpPr>
          <p:nvPr>
            <p:ph type="body" orient="vert" idx="1"/>
          </p:nvPr>
        </p:nvSpPr>
        <p:spPr>
          <a:xfrm>
            <a:off x="1562100" y="365125"/>
            <a:ext cx="7010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3" name="Date Placeholder 3"/>
          <p:cNvSpPr>
            <a:spLocks noGrp="1"/>
          </p:cNvSpPr>
          <p:nvPr>
            <p:ph type="dt" sz="half" idx="10"/>
          </p:nvPr>
        </p:nvSpPr>
        <p:spPr/>
        <p:txBody>
          <a:bodyPr/>
          <a:lstStyle/>
          <a:p>
            <a:fld id="{84EAB7D7-3608-4730-B2E2-670834DF882C}" type="datetimeFigureOut">
              <a:rPr lang="en-US" smtClean="0"/>
              <a:t>6/20/2021</a:t>
            </a:fld>
            <a:endParaRPr lang="en-US"/>
          </a:p>
        </p:txBody>
      </p:sp>
      <p:sp>
        <p:nvSpPr>
          <p:cNvPr id="1048664" name="Footer Placeholder 4"/>
          <p:cNvSpPr>
            <a:spLocks noGrp="1"/>
          </p:cNvSpPr>
          <p:nvPr>
            <p:ph type="ftr" sz="quarter" idx="11"/>
          </p:nvPr>
        </p:nvSpPr>
        <p:spPr/>
        <p:txBody>
          <a:bodyPr/>
          <a:lstStyle/>
          <a:p>
            <a:r>
              <a:rPr lang="en-US" dirty="0"/>
              <a:t>Add a footer</a:t>
            </a:r>
          </a:p>
        </p:txBody>
      </p:sp>
      <p:sp>
        <p:nvSpPr>
          <p:cNvPr id="1048665"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48655"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1048656"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48657"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58" name="Date Placeholder 4"/>
          <p:cNvSpPr>
            <a:spLocks noGrp="1"/>
          </p:cNvSpPr>
          <p:nvPr>
            <p:ph type="dt" sz="half" idx="10"/>
          </p:nvPr>
        </p:nvSpPr>
        <p:spPr/>
        <p:txBody>
          <a:bodyPr/>
          <a:lstStyle/>
          <a:p>
            <a:fld id="{84EAB7D7-3608-4730-B2E2-670834DF882C}" type="datetimeFigureOut">
              <a:rPr lang="en-US" smtClean="0"/>
              <a:t>6/20/2021</a:t>
            </a:fld>
            <a:endParaRPr lang="en-US"/>
          </a:p>
        </p:txBody>
      </p:sp>
      <p:sp>
        <p:nvSpPr>
          <p:cNvPr id="1048659" name="Footer Placeholder 5"/>
          <p:cNvSpPr>
            <a:spLocks noGrp="1"/>
          </p:cNvSpPr>
          <p:nvPr>
            <p:ph type="ftr" sz="quarter" idx="11"/>
          </p:nvPr>
        </p:nvSpPr>
        <p:spPr/>
        <p:txBody>
          <a:bodyPr/>
          <a:lstStyle/>
          <a:p>
            <a:r>
              <a:rPr lang="en-US" dirty="0"/>
              <a:t>Add a footer</a:t>
            </a:r>
          </a:p>
        </p:txBody>
      </p:sp>
      <p:sp>
        <p:nvSpPr>
          <p:cNvPr id="1048660"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701385A-07C8-4EEA-AD01-2A4C24F0F3FF}"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7B89C-3C29-4D00-BA25-1E88F112EC24}"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01385A-07C8-4EEA-AD01-2A4C24F0F3FF}"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7B89C-3C29-4D00-BA25-1E88F112EC24}"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01385A-07C8-4EEA-AD01-2A4C24F0F3FF}"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7B89C-3C29-4D00-BA25-1E88F112EC24}"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01385A-07C8-4EEA-AD01-2A4C24F0F3FF}" type="datetimeFigureOut">
              <a:rPr lang="en-US" smtClean="0"/>
              <a:t>6/20/2021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7B89C-3C29-4D00-BA25-1E88F112EC24}"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01385A-07C8-4EEA-AD01-2A4C24F0F3FF}" type="datetimeFigureOut">
              <a:rPr lang="en-US" smtClean="0"/>
              <a:t>6/20/2021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E7B89C-3C29-4D00-BA25-1E88F112EC24}"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01385A-07C8-4EEA-AD01-2A4C24F0F3FF}" type="datetimeFigureOut">
              <a:rPr lang="en-US" smtClean="0"/>
              <a:t>6/20/2021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7B89C-3C29-4D00-BA25-1E88F112EC24}"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1385A-07C8-4EEA-AD01-2A4C24F0F3FF}" type="datetimeFigureOut">
              <a:rPr lang="en-US" smtClean="0"/>
              <a:t>6/20/2021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E7B89C-3C29-4D00-BA25-1E88F112EC2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t>Click to edit Master title style</a:t>
            </a:r>
          </a:p>
        </p:txBody>
      </p:sp>
      <p:sp>
        <p:nvSpPr>
          <p:cNvPr id="104858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3" name="Date Placeholder 3"/>
          <p:cNvSpPr>
            <a:spLocks noGrp="1"/>
          </p:cNvSpPr>
          <p:nvPr>
            <p:ph type="dt" sz="half" idx="10"/>
          </p:nvPr>
        </p:nvSpPr>
        <p:spPr/>
        <p:txBody>
          <a:bodyPr/>
          <a:lstStyle/>
          <a:p>
            <a:fld id="{84EAB7D7-3608-4730-B2E2-670834DF882C}" type="datetimeFigureOut">
              <a:rPr lang="en-US" smtClean="0"/>
              <a:t>6/20/2021</a:t>
            </a:fld>
            <a:endParaRPr lang="en-US"/>
          </a:p>
        </p:txBody>
      </p:sp>
      <p:sp>
        <p:nvSpPr>
          <p:cNvPr id="1048584" name="Footer Placeholder 4"/>
          <p:cNvSpPr>
            <a:spLocks noGrp="1"/>
          </p:cNvSpPr>
          <p:nvPr>
            <p:ph type="ftr" sz="quarter" idx="11"/>
          </p:nvPr>
        </p:nvSpPr>
        <p:spPr/>
        <p:txBody>
          <a:bodyPr/>
          <a:lstStyle/>
          <a:p>
            <a:r>
              <a:rPr lang="en-US" dirty="0"/>
              <a:t>Add a footer</a:t>
            </a:r>
          </a:p>
        </p:txBody>
      </p:sp>
      <p:sp>
        <p:nvSpPr>
          <p:cNvPr id="1048585"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01385A-07C8-4EEA-AD01-2A4C24F0F3FF}" type="datetimeFigureOut">
              <a:rPr lang="en-US" smtClean="0"/>
              <a:t>6/20/2021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7B89C-3C29-4D00-BA25-1E88F112EC24}"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01385A-07C8-4EEA-AD01-2A4C24F0F3FF}" type="datetimeFigureOut">
              <a:rPr lang="en-US" smtClean="0"/>
              <a:t>6/20/2021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7B89C-3C29-4D00-BA25-1E88F112EC24}"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01385A-07C8-4EEA-AD01-2A4C24F0F3FF}"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7B89C-3C29-4D00-BA25-1E88F112EC24}"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01385A-07C8-4EEA-AD01-2A4C24F0F3FF}"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7B89C-3C29-4D00-BA25-1E88F112EC2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75" name="Title 1"/>
          <p:cNvSpPr>
            <a:spLocks noGrp="1"/>
          </p:cNvSpPr>
          <p:nvPr>
            <p:ph type="title"/>
          </p:nvPr>
        </p:nvSpPr>
        <p:spPr>
          <a:xfrm>
            <a:off x="1241658" y="1709738"/>
            <a:ext cx="10105791" cy="2862262"/>
          </a:xfrm>
        </p:spPr>
        <p:txBody>
          <a:bodyPr anchor="b"/>
          <a:lstStyle>
            <a:lvl1pPr>
              <a:defRPr sz="6000"/>
            </a:lvl1pPr>
          </a:lstStyle>
          <a:p>
            <a:r>
              <a:rPr lang="en-US"/>
              <a:t>Click to edit Master title style</a:t>
            </a:r>
          </a:p>
        </p:txBody>
      </p:sp>
      <p:sp>
        <p:nvSpPr>
          <p:cNvPr id="1048676"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1048677" name="Date Placeholder 3"/>
          <p:cNvSpPr>
            <a:spLocks noGrp="1"/>
          </p:cNvSpPr>
          <p:nvPr>
            <p:ph type="dt" sz="half" idx="10"/>
          </p:nvPr>
        </p:nvSpPr>
        <p:spPr/>
        <p:txBody>
          <a:bodyPr/>
          <a:lstStyle/>
          <a:p>
            <a:fld id="{84EAB7D7-3608-4730-B2E2-670834DF882C}" type="datetimeFigureOut">
              <a:rPr lang="en-US" smtClean="0"/>
              <a:t>6/20/2021</a:t>
            </a:fld>
            <a:endParaRPr lang="en-US"/>
          </a:p>
        </p:txBody>
      </p:sp>
      <p:sp>
        <p:nvSpPr>
          <p:cNvPr id="1048678" name="Footer Placeholder 4"/>
          <p:cNvSpPr>
            <a:spLocks noGrp="1"/>
          </p:cNvSpPr>
          <p:nvPr>
            <p:ph type="ftr" sz="quarter" idx="11"/>
          </p:nvPr>
        </p:nvSpPr>
        <p:spPr/>
        <p:txBody>
          <a:bodyPr/>
          <a:lstStyle/>
          <a:p>
            <a:r>
              <a:rPr lang="en-US" dirty="0"/>
              <a:t>Add a footer</a:t>
            </a:r>
          </a:p>
        </p:txBody>
      </p:sp>
      <p:sp>
        <p:nvSpPr>
          <p:cNvPr id="1048679"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37" name="Title 1"/>
          <p:cNvSpPr>
            <a:spLocks noGrp="1"/>
          </p:cNvSpPr>
          <p:nvPr>
            <p:ph type="title"/>
          </p:nvPr>
        </p:nvSpPr>
        <p:spPr/>
        <p:txBody>
          <a:bodyPr/>
          <a:lstStyle/>
          <a:p>
            <a:r>
              <a:rPr lang="en-US"/>
              <a:t>Click to edit Master title style</a:t>
            </a:r>
          </a:p>
        </p:txBody>
      </p:sp>
      <p:sp>
        <p:nvSpPr>
          <p:cNvPr id="1048638"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39"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0" name="Date Placeholder 4"/>
          <p:cNvSpPr>
            <a:spLocks noGrp="1"/>
          </p:cNvSpPr>
          <p:nvPr>
            <p:ph type="dt" sz="half" idx="10"/>
          </p:nvPr>
        </p:nvSpPr>
        <p:spPr/>
        <p:txBody>
          <a:bodyPr/>
          <a:lstStyle/>
          <a:p>
            <a:fld id="{84EAB7D7-3608-4730-B2E2-670834DF882C}" type="datetimeFigureOut">
              <a:rPr lang="en-US" smtClean="0"/>
              <a:t>6/20/2021</a:t>
            </a:fld>
            <a:endParaRPr lang="en-US"/>
          </a:p>
        </p:txBody>
      </p:sp>
      <p:sp>
        <p:nvSpPr>
          <p:cNvPr id="1048641" name="Footer Placeholder 5"/>
          <p:cNvSpPr>
            <a:spLocks noGrp="1"/>
          </p:cNvSpPr>
          <p:nvPr>
            <p:ph type="ftr" sz="quarter" idx="11"/>
          </p:nvPr>
        </p:nvSpPr>
        <p:spPr/>
        <p:txBody>
          <a:bodyPr/>
          <a:lstStyle/>
          <a:p>
            <a:r>
              <a:rPr lang="en-US" dirty="0"/>
              <a:t>Add a footer</a:t>
            </a:r>
          </a:p>
        </p:txBody>
      </p:sp>
      <p:sp>
        <p:nvSpPr>
          <p:cNvPr id="1048642"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43" name="Title 1"/>
          <p:cNvSpPr>
            <a:spLocks noGrp="1"/>
          </p:cNvSpPr>
          <p:nvPr>
            <p:ph type="title"/>
          </p:nvPr>
        </p:nvSpPr>
        <p:spPr>
          <a:xfrm>
            <a:off x="2324100" y="274638"/>
            <a:ext cx="9023350" cy="1143000"/>
          </a:xfrm>
        </p:spPr>
        <p:txBody>
          <a:bodyPr/>
          <a:lstStyle/>
          <a:p>
            <a:r>
              <a:rPr lang="en-US"/>
              <a:t>Click to edit Master title style</a:t>
            </a:r>
          </a:p>
        </p:txBody>
      </p:sp>
      <p:sp>
        <p:nvSpPr>
          <p:cNvPr id="1048644"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5"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6"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7"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8" name="Date Placeholder 6"/>
          <p:cNvSpPr>
            <a:spLocks noGrp="1"/>
          </p:cNvSpPr>
          <p:nvPr>
            <p:ph type="dt" sz="half" idx="10"/>
          </p:nvPr>
        </p:nvSpPr>
        <p:spPr/>
        <p:txBody>
          <a:bodyPr/>
          <a:lstStyle/>
          <a:p>
            <a:fld id="{84EAB7D7-3608-4730-B2E2-670834DF882C}" type="datetimeFigureOut">
              <a:rPr lang="en-US" smtClean="0"/>
              <a:t>6/20/2021</a:t>
            </a:fld>
            <a:endParaRPr lang="en-US"/>
          </a:p>
        </p:txBody>
      </p:sp>
      <p:sp>
        <p:nvSpPr>
          <p:cNvPr id="1048649" name="Footer Placeholder 7"/>
          <p:cNvSpPr>
            <a:spLocks noGrp="1"/>
          </p:cNvSpPr>
          <p:nvPr>
            <p:ph type="ftr" sz="quarter" idx="11"/>
          </p:nvPr>
        </p:nvSpPr>
        <p:spPr/>
        <p:txBody>
          <a:bodyPr/>
          <a:lstStyle/>
          <a:p>
            <a:r>
              <a:rPr lang="en-US" dirty="0"/>
              <a:t>Add a footer</a:t>
            </a:r>
          </a:p>
        </p:txBody>
      </p:sp>
      <p:sp>
        <p:nvSpPr>
          <p:cNvPr id="1048650" name="Slide Number Placeholder 8"/>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51" name="Title 1"/>
          <p:cNvSpPr>
            <a:spLocks noGrp="1"/>
          </p:cNvSpPr>
          <p:nvPr>
            <p:ph type="title"/>
          </p:nvPr>
        </p:nvSpPr>
        <p:spPr/>
        <p:txBody>
          <a:bodyPr/>
          <a:lstStyle/>
          <a:p>
            <a:r>
              <a:rPr lang="en-US"/>
              <a:t>Click to edit Master title style</a:t>
            </a:r>
          </a:p>
        </p:txBody>
      </p:sp>
      <p:sp>
        <p:nvSpPr>
          <p:cNvPr id="1048652" name="Date Placeholder 2"/>
          <p:cNvSpPr>
            <a:spLocks noGrp="1"/>
          </p:cNvSpPr>
          <p:nvPr>
            <p:ph type="dt" sz="half" idx="10"/>
          </p:nvPr>
        </p:nvSpPr>
        <p:spPr/>
        <p:txBody>
          <a:bodyPr/>
          <a:lstStyle/>
          <a:p>
            <a:fld id="{84EAB7D7-3608-4730-B2E2-670834DF882C}" type="datetimeFigureOut">
              <a:rPr lang="en-US" smtClean="0"/>
              <a:t>6/20/2021</a:t>
            </a:fld>
            <a:endParaRPr lang="en-US"/>
          </a:p>
        </p:txBody>
      </p:sp>
      <p:sp>
        <p:nvSpPr>
          <p:cNvPr id="1048653" name="Footer Placeholder 3"/>
          <p:cNvSpPr>
            <a:spLocks noGrp="1"/>
          </p:cNvSpPr>
          <p:nvPr>
            <p:ph type="ftr" sz="quarter" idx="11"/>
          </p:nvPr>
        </p:nvSpPr>
        <p:spPr/>
        <p:txBody>
          <a:bodyPr/>
          <a:lstStyle/>
          <a:p>
            <a:r>
              <a:rPr lang="en-US" dirty="0"/>
              <a:t>Add a footer</a:t>
            </a:r>
          </a:p>
        </p:txBody>
      </p:sp>
      <p:sp>
        <p:nvSpPr>
          <p:cNvPr id="1048654" name="Slide Number Placeholder 4"/>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6" name="Date Placeholder 1"/>
          <p:cNvSpPr>
            <a:spLocks noGrp="1"/>
          </p:cNvSpPr>
          <p:nvPr>
            <p:ph type="dt" sz="half" idx="10"/>
          </p:nvPr>
        </p:nvSpPr>
        <p:spPr/>
        <p:txBody>
          <a:bodyPr/>
          <a:lstStyle/>
          <a:p>
            <a:fld id="{84EAB7D7-3608-4730-B2E2-670834DF882C}" type="datetimeFigureOut">
              <a:rPr lang="en-US" smtClean="0"/>
              <a:t>6/20/2021</a:t>
            </a:fld>
            <a:endParaRPr lang="en-US"/>
          </a:p>
        </p:txBody>
      </p:sp>
      <p:sp>
        <p:nvSpPr>
          <p:cNvPr id="1048667" name="Footer Placeholder 2"/>
          <p:cNvSpPr>
            <a:spLocks noGrp="1"/>
          </p:cNvSpPr>
          <p:nvPr>
            <p:ph type="ftr" sz="quarter" idx="11"/>
          </p:nvPr>
        </p:nvSpPr>
        <p:spPr/>
        <p:txBody>
          <a:bodyPr/>
          <a:lstStyle/>
          <a:p>
            <a:r>
              <a:rPr lang="en-US" dirty="0"/>
              <a:t>Add a footer</a:t>
            </a:r>
          </a:p>
        </p:txBody>
      </p:sp>
      <p:sp>
        <p:nvSpPr>
          <p:cNvPr id="1048668"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85"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1048686"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7"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88" name="Date Placeholder 4"/>
          <p:cNvSpPr>
            <a:spLocks noGrp="1"/>
          </p:cNvSpPr>
          <p:nvPr>
            <p:ph type="dt" sz="half" idx="10"/>
          </p:nvPr>
        </p:nvSpPr>
        <p:spPr/>
        <p:txBody>
          <a:bodyPr/>
          <a:lstStyle/>
          <a:p>
            <a:fld id="{84EAB7D7-3608-4730-B2E2-670834DF882C}" type="datetimeFigureOut">
              <a:rPr lang="en-US" smtClean="0"/>
              <a:t>6/20/2021</a:t>
            </a:fld>
            <a:endParaRPr lang="en-US"/>
          </a:p>
        </p:txBody>
      </p:sp>
      <p:sp>
        <p:nvSpPr>
          <p:cNvPr id="1048689" name="Footer Placeholder 5"/>
          <p:cNvSpPr>
            <a:spLocks noGrp="1"/>
          </p:cNvSpPr>
          <p:nvPr>
            <p:ph type="ftr" sz="quarter" idx="11"/>
          </p:nvPr>
        </p:nvSpPr>
        <p:spPr/>
        <p:txBody>
          <a:bodyPr/>
          <a:lstStyle/>
          <a:p>
            <a:r>
              <a:rPr lang="en-US" dirty="0"/>
              <a:t>Add a footer</a:t>
            </a:r>
          </a:p>
        </p:txBody>
      </p:sp>
      <p:sp>
        <p:nvSpPr>
          <p:cNvPr id="1048690"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04866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1048670"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48671"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72" name="Date Placeholder 4"/>
          <p:cNvSpPr>
            <a:spLocks noGrp="1"/>
          </p:cNvSpPr>
          <p:nvPr>
            <p:ph type="dt" sz="half" idx="10"/>
          </p:nvPr>
        </p:nvSpPr>
        <p:spPr/>
        <p:txBody>
          <a:bodyPr/>
          <a:lstStyle/>
          <a:p>
            <a:fld id="{84EAB7D7-3608-4730-B2E2-670834DF882C}" type="datetimeFigureOut">
              <a:rPr lang="en-US" smtClean="0"/>
              <a:t>6/20/2021</a:t>
            </a:fld>
            <a:endParaRPr lang="en-US"/>
          </a:p>
        </p:txBody>
      </p:sp>
      <p:sp>
        <p:nvSpPr>
          <p:cNvPr id="1048673" name="Footer Placeholder 5"/>
          <p:cNvSpPr>
            <a:spLocks noGrp="1"/>
          </p:cNvSpPr>
          <p:nvPr>
            <p:ph type="ftr" sz="quarter" idx="11"/>
          </p:nvPr>
        </p:nvSpPr>
        <p:spPr/>
        <p:txBody>
          <a:bodyPr/>
          <a:lstStyle/>
          <a:p>
            <a:r>
              <a:rPr lang="en-US" dirty="0"/>
              <a:t>Add a footer</a:t>
            </a:r>
          </a:p>
        </p:txBody>
      </p:sp>
      <p:sp>
        <p:nvSpPr>
          <p:cNvPr id="1048674"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2324100" y="365125"/>
            <a:ext cx="9029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48577"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8"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4EAB7D7-3608-4730-B2E2-670834DF882C}" type="datetimeFigureOut">
              <a:rPr lang="en-US" smtClean="0"/>
              <a:t>6/20/2021</a:t>
            </a:fld>
            <a:endParaRPr lang="en-US"/>
          </a:p>
        </p:txBody>
      </p:sp>
      <p:sp>
        <p:nvSpPr>
          <p:cNvPr id="104857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Add a footer</a:t>
            </a:r>
            <a:endParaRPr lang="en-US" dirty="0"/>
          </a:p>
        </p:txBody>
      </p:sp>
      <p:sp>
        <p:nvSpPr>
          <p:cNvPr id="1048580"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B7BAC7-FE87-40F6-AA24-4F4685D1B02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fade/>
  </p:transition>
  <p:txStyles>
    <p:title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1385A-07C8-4EEA-AD01-2A4C24F0F3FF}" type="datetimeFigureOut">
              <a:rPr lang="en-US" smtClean="0"/>
              <a:t>6/20/2021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E7B89C-3C29-4D00-BA25-1E88F112EC2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Subtitle 2"/>
          <p:cNvSpPr>
            <a:spLocks noGrp="1"/>
          </p:cNvSpPr>
          <p:nvPr>
            <p:ph type="subTitle" idx="1"/>
          </p:nvPr>
        </p:nvSpPr>
        <p:spPr>
          <a:xfrm>
            <a:off x="195943" y="4444855"/>
            <a:ext cx="5900057" cy="2413145"/>
          </a:xfrm>
        </p:spPr>
        <p:txBody>
          <a:bodyPr>
            <a:normAutofit fontScale="94167" lnSpcReduction="10000"/>
          </a:bodyPr>
          <a:lstStyle/>
          <a:p>
            <a:r>
              <a:rPr lang="en-US" b="1" dirty="0"/>
              <a:t>Presented By:</a:t>
            </a:r>
          </a:p>
          <a:p>
            <a:r>
              <a:rPr lang="en-US" dirty="0"/>
              <a:t>Shreyas Kumbhar (</a:t>
            </a:r>
            <a:r>
              <a:rPr lang="en-IN" sz="1800" b="0" i="0" u="none" strike="noStrike" dirty="0">
                <a:solidFill>
                  <a:srgbClr val="000000"/>
                </a:solidFill>
                <a:effectLst/>
                <a:latin typeface="Times New Roman" panose="02020603050405020304" pitchFamily="18" charset="0"/>
              </a:rPr>
              <a:t>B151034232</a:t>
            </a:r>
            <a:r>
              <a:rPr lang="en-IN" dirty="0"/>
              <a:t> </a:t>
            </a:r>
            <a:r>
              <a:rPr lang="en-US" dirty="0"/>
              <a:t>)</a:t>
            </a:r>
          </a:p>
          <a:p>
            <a:r>
              <a:rPr lang="en-US" dirty="0">
                <a:ea typeface="+mn-lt"/>
                <a:cs typeface="+mn-lt"/>
              </a:rPr>
              <a:t>Rohan </a:t>
            </a:r>
            <a:r>
              <a:rPr lang="en-US" dirty="0" err="1">
                <a:ea typeface="+mn-lt"/>
                <a:cs typeface="+mn-lt"/>
              </a:rPr>
              <a:t>Zinjurke</a:t>
            </a:r>
            <a:r>
              <a:rPr lang="en-US" dirty="0">
                <a:ea typeface="+mn-lt"/>
                <a:cs typeface="+mn-lt"/>
              </a:rPr>
              <a:t> (</a:t>
            </a:r>
            <a:r>
              <a:rPr lang="en-IN" sz="1800" b="0" i="0" u="none" strike="noStrike" dirty="0">
                <a:solidFill>
                  <a:srgbClr val="000000"/>
                </a:solidFill>
                <a:effectLst/>
                <a:latin typeface="Times New Roman" panose="02020603050405020304" pitchFamily="18" charset="0"/>
              </a:rPr>
              <a:t>B151034277</a:t>
            </a:r>
            <a:r>
              <a:rPr lang="en-IN" dirty="0"/>
              <a:t> </a:t>
            </a:r>
            <a:r>
              <a:rPr lang="en-US" dirty="0">
                <a:ea typeface="+mn-lt"/>
                <a:cs typeface="+mn-lt"/>
              </a:rPr>
              <a:t>)</a:t>
            </a:r>
          </a:p>
          <a:p>
            <a:r>
              <a:rPr lang="en-US" dirty="0"/>
              <a:t>Ashutosh </a:t>
            </a:r>
            <a:r>
              <a:rPr lang="en-US" dirty="0" err="1"/>
              <a:t>Dhabekar</a:t>
            </a:r>
            <a:r>
              <a:rPr lang="en-US" dirty="0"/>
              <a:t> (</a:t>
            </a:r>
            <a:r>
              <a:rPr lang="en-IN" sz="1800" b="0" i="0" u="none" strike="noStrike" dirty="0">
                <a:solidFill>
                  <a:srgbClr val="000000"/>
                </a:solidFill>
                <a:effectLst/>
                <a:latin typeface="Times New Roman" panose="02020603050405020304" pitchFamily="18" charset="0"/>
              </a:rPr>
              <a:t>B151034218</a:t>
            </a:r>
            <a:r>
              <a:rPr lang="en-IN" dirty="0"/>
              <a:t> </a:t>
            </a:r>
            <a:r>
              <a:rPr lang="en-US" dirty="0"/>
              <a:t>) </a:t>
            </a:r>
          </a:p>
          <a:p>
            <a:r>
              <a:rPr lang="en-US" dirty="0" err="1">
                <a:ea typeface="+mn-lt"/>
                <a:cs typeface="+mn-lt"/>
              </a:rPr>
              <a:t>Tanishq</a:t>
            </a:r>
            <a:r>
              <a:rPr lang="en-US" dirty="0">
                <a:ea typeface="+mn-lt"/>
                <a:cs typeface="+mn-lt"/>
              </a:rPr>
              <a:t> </a:t>
            </a:r>
            <a:r>
              <a:rPr lang="en-US" dirty="0" err="1">
                <a:ea typeface="+mn-lt"/>
                <a:cs typeface="+mn-lt"/>
              </a:rPr>
              <a:t>Kulthe</a:t>
            </a:r>
            <a:r>
              <a:rPr lang="en-US" dirty="0">
                <a:ea typeface="+mn-lt"/>
                <a:cs typeface="+mn-lt"/>
              </a:rPr>
              <a:t> (</a:t>
            </a:r>
            <a:r>
              <a:rPr lang="en-IN" sz="1800" b="0" i="0" u="none" strike="noStrike" dirty="0">
                <a:solidFill>
                  <a:srgbClr val="000000"/>
                </a:solidFill>
                <a:effectLst/>
                <a:latin typeface="Times New Roman" panose="02020603050405020304" pitchFamily="18" charset="0"/>
              </a:rPr>
              <a:t>B151034231</a:t>
            </a:r>
            <a:r>
              <a:rPr lang="en-IN" dirty="0"/>
              <a:t> </a:t>
            </a:r>
            <a:r>
              <a:rPr lang="en-US" dirty="0">
                <a:ea typeface="+mn-lt"/>
                <a:cs typeface="+mn-lt"/>
              </a:rPr>
              <a:t>)</a:t>
            </a:r>
            <a:endParaRPr lang="en-US" dirty="0"/>
          </a:p>
          <a:p>
            <a:r>
              <a:rPr lang="en-US" dirty="0"/>
              <a:t>	</a:t>
            </a:r>
          </a:p>
        </p:txBody>
      </p:sp>
      <p:pic>
        <p:nvPicPr>
          <p:cNvPr id="2097155" name="Picture 4"/>
          <p:cNvPicPr>
            <a:picLocks noChangeAspect="1"/>
          </p:cNvPicPr>
          <p:nvPr/>
        </p:nvPicPr>
        <p:blipFill>
          <a:blip r:embed="rId2"/>
          <a:stretch>
            <a:fillRect/>
          </a:stretch>
        </p:blipFill>
        <p:spPr>
          <a:xfrm>
            <a:off x="4929187" y="1609725"/>
            <a:ext cx="2333625" cy="1819275"/>
          </a:xfrm>
          <a:prstGeom prst="rect">
            <a:avLst/>
          </a:prstGeom>
        </p:spPr>
      </p:pic>
      <p:sp>
        <p:nvSpPr>
          <p:cNvPr id="1048603" name="TextBox 5"/>
          <p:cNvSpPr txBox="1"/>
          <p:nvPr/>
        </p:nvSpPr>
        <p:spPr>
          <a:xfrm>
            <a:off x="2938510" y="3075815"/>
            <a:ext cx="6107836" cy="1691640"/>
          </a:xfrm>
          <a:prstGeom prst="rect">
            <a:avLst/>
          </a:prstGeom>
          <a:noFill/>
          <a:ln>
            <a:solidFill>
              <a:schemeClr val="bg2"/>
            </a:solidFill>
          </a:ln>
        </p:spPr>
        <p:txBody>
          <a:bodyPr wrap="square" rtlCol="0" anchor="ctr" anchorCtr="1">
            <a:spAutoFit/>
          </a:bodyPr>
          <a:lstStyle/>
          <a:p>
            <a:pPr algn="ctr"/>
            <a:r>
              <a:rPr lang="en-US" sz="1800" b="1" dirty="0">
                <a:solidFill>
                  <a:schemeClr val="accent5">
                    <a:lumMod val="60000"/>
                    <a:lumOff val="40000"/>
                  </a:schemeClr>
                </a:solidFill>
              </a:rPr>
              <a:t>DEPARTMENT OF COMPUTER ENGINEERING</a:t>
            </a:r>
          </a:p>
          <a:p>
            <a:pPr algn="ctr"/>
            <a:r>
              <a:rPr lang="en-US" sz="1800" b="1" dirty="0">
                <a:solidFill>
                  <a:schemeClr val="accent5">
                    <a:lumMod val="60000"/>
                    <a:lumOff val="40000"/>
                  </a:schemeClr>
                </a:solidFill>
              </a:rPr>
              <a:t>Dr. DY PATIL SCHOOL OF ENGINEERING AND TECHNOLOGY CHAROLI(B.K), VIA LOHEGAON PUNE 412015</a:t>
            </a:r>
          </a:p>
          <a:p>
            <a:endParaRPr lang="en-IN" dirty="0"/>
          </a:p>
          <a:p>
            <a:endParaRPr lang="en-IN" dirty="0"/>
          </a:p>
        </p:txBody>
      </p:sp>
      <p:sp>
        <p:nvSpPr>
          <p:cNvPr id="1048604" name="TextBox 6"/>
          <p:cNvSpPr txBox="1"/>
          <p:nvPr/>
        </p:nvSpPr>
        <p:spPr>
          <a:xfrm>
            <a:off x="7399977" y="4444855"/>
            <a:ext cx="4020706" cy="430887"/>
          </a:xfrm>
          <a:prstGeom prst="rect">
            <a:avLst/>
          </a:prstGeom>
          <a:noFill/>
          <a:ln>
            <a:solidFill>
              <a:schemeClr val="bg2"/>
            </a:solidFill>
          </a:ln>
        </p:spPr>
        <p:txBody>
          <a:bodyPr wrap="square" rtlCol="0" anchor="ctr" anchorCtr="1">
            <a:spAutoFit/>
          </a:bodyPr>
          <a:lstStyle/>
          <a:p>
            <a:r>
              <a:rPr lang="en-US" sz="2200" dirty="0"/>
              <a:t>Guided By: Prof. </a:t>
            </a:r>
            <a:r>
              <a:rPr lang="en-US" sz="2200" dirty="0" err="1"/>
              <a:t>Bhagyashri</a:t>
            </a:r>
            <a:r>
              <a:rPr lang="en-US" sz="2200" dirty="0"/>
              <a:t> Vyas</a:t>
            </a:r>
            <a:endParaRPr lang="en-IN" sz="2200" dirty="0"/>
          </a:p>
        </p:txBody>
      </p:sp>
      <p:sp>
        <p:nvSpPr>
          <p:cNvPr id="1048605" name="TextBox 7"/>
          <p:cNvSpPr txBox="1"/>
          <p:nvPr/>
        </p:nvSpPr>
        <p:spPr>
          <a:xfrm>
            <a:off x="7262812" y="5017443"/>
            <a:ext cx="4020706" cy="461665"/>
          </a:xfrm>
          <a:prstGeom prst="rect">
            <a:avLst/>
          </a:prstGeom>
          <a:noFill/>
          <a:ln>
            <a:solidFill>
              <a:schemeClr val="bg2"/>
            </a:solidFill>
          </a:ln>
        </p:spPr>
        <p:txBody>
          <a:bodyPr wrap="square" rtlCol="0" anchor="ctr" anchorCtr="1">
            <a:spAutoFit/>
          </a:bodyPr>
          <a:lstStyle/>
          <a:p>
            <a:r>
              <a:rPr lang="en-US" sz="2400" dirty="0"/>
              <a:t>Group No: 18</a:t>
            </a:r>
            <a:endParaRPr lang="en-IN" sz="2400" dirty="0"/>
          </a:p>
        </p:txBody>
      </p:sp>
      <p:sp>
        <p:nvSpPr>
          <p:cNvPr id="1048606" name="TextBox 1048589"/>
          <p:cNvSpPr txBox="1"/>
          <p:nvPr/>
        </p:nvSpPr>
        <p:spPr>
          <a:xfrm>
            <a:off x="1924036" y="640078"/>
            <a:ext cx="10677551" cy="624840"/>
          </a:xfrm>
          <a:prstGeom prst="rect">
            <a:avLst/>
          </a:prstGeom>
        </p:spPr>
        <p:txBody>
          <a:bodyPr wrap="square" rtlCol="0">
            <a:spAutoFit/>
          </a:bodyPr>
          <a:lstStyle/>
          <a:p>
            <a:r>
              <a:rPr lang="en-US" altLang="en-IN" sz="3600" b="1">
                <a:solidFill>
                  <a:srgbClr val="000000"/>
                </a:solidFill>
              </a:rPr>
              <a:t>Digital Solution For Enforcing Social Distancing</a:t>
            </a:r>
            <a:endParaRPr lang="en-IN" sz="3600" b="1">
              <a:solidFill>
                <a:srgbClr val="000000"/>
              </a:solidFill>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5" name="Table 9"/>
          <p:cNvGraphicFramePr>
            <a:graphicFrameLocks noGrp="1"/>
          </p:cNvGraphicFramePr>
          <p:nvPr>
            <p:ph idx="1"/>
          </p:nvPr>
        </p:nvGraphicFramePr>
        <p:xfrm>
          <a:off x="0" y="1"/>
          <a:ext cx="12192000" cy="6858000"/>
        </p:xfrm>
        <a:graphic>
          <a:graphicData uri="http://schemas.openxmlformats.org/drawingml/2006/table">
            <a:tbl>
              <a:tblPr firstRow="1" bandRow="1">
                <a:tableStyleId>{5C22544A-7EE6-4342-B048-85BDC9FD1C3A}</a:tableStyleId>
              </a:tblPr>
              <a:tblGrid>
                <a:gridCol w="648239">
                  <a:extLst>
                    <a:ext uri="{9D8B030D-6E8A-4147-A177-3AD203B41FA5}">
                      <a16:colId xmlns:a16="http://schemas.microsoft.com/office/drawing/2014/main" val="20000"/>
                    </a:ext>
                  </a:extLst>
                </a:gridCol>
                <a:gridCol w="1801782">
                  <a:extLst>
                    <a:ext uri="{9D8B030D-6E8A-4147-A177-3AD203B41FA5}">
                      <a16:colId xmlns:a16="http://schemas.microsoft.com/office/drawing/2014/main" val="20001"/>
                    </a:ext>
                  </a:extLst>
                </a:gridCol>
                <a:gridCol w="2081890">
                  <a:extLst>
                    <a:ext uri="{9D8B030D-6E8A-4147-A177-3AD203B41FA5}">
                      <a16:colId xmlns:a16="http://schemas.microsoft.com/office/drawing/2014/main" val="20002"/>
                    </a:ext>
                  </a:extLst>
                </a:gridCol>
                <a:gridCol w="5961133">
                  <a:extLst>
                    <a:ext uri="{9D8B030D-6E8A-4147-A177-3AD203B41FA5}">
                      <a16:colId xmlns:a16="http://schemas.microsoft.com/office/drawing/2014/main" val="20003"/>
                    </a:ext>
                  </a:extLst>
                </a:gridCol>
                <a:gridCol w="1698956">
                  <a:extLst>
                    <a:ext uri="{9D8B030D-6E8A-4147-A177-3AD203B41FA5}">
                      <a16:colId xmlns:a16="http://schemas.microsoft.com/office/drawing/2014/main" val="20004"/>
                    </a:ext>
                  </a:extLst>
                </a:gridCol>
              </a:tblGrid>
              <a:tr h="619736">
                <a:tc>
                  <a:txBody>
                    <a:bodyPr/>
                    <a:lstStyle/>
                    <a:p>
                      <a:r>
                        <a:rPr lang="en-US" sz="1600" dirty="0">
                          <a:latin typeface="medium-content-serif-font"/>
                        </a:rPr>
                        <a:t>Sr. No</a:t>
                      </a:r>
                      <a:endParaRPr lang="en-IN" sz="1600" dirty="0">
                        <a:latin typeface="medium-content-serif-font"/>
                      </a:endParaRPr>
                    </a:p>
                  </a:txBody>
                  <a:tcPr>
                    <a:solidFill>
                      <a:schemeClr val="accent5">
                        <a:lumMod val="60000"/>
                        <a:lumOff val="40000"/>
                      </a:schemeClr>
                    </a:solidFill>
                  </a:tcPr>
                </a:tc>
                <a:tc>
                  <a:txBody>
                    <a:bodyPr/>
                    <a:lstStyle/>
                    <a:p>
                      <a:r>
                        <a:rPr lang="en-US" sz="1600" dirty="0">
                          <a:latin typeface="medium-content-serif-font"/>
                        </a:rPr>
                        <a:t>       Paper Title</a:t>
                      </a:r>
                      <a:endParaRPr lang="en-IN" sz="1600" dirty="0">
                        <a:latin typeface="medium-content-serif-font"/>
                      </a:endParaRPr>
                    </a:p>
                  </a:txBody>
                  <a:tcPr>
                    <a:solidFill>
                      <a:schemeClr val="accent5">
                        <a:lumMod val="60000"/>
                        <a:lumOff val="40000"/>
                      </a:schemeClr>
                    </a:solidFill>
                  </a:tcPr>
                </a:tc>
                <a:tc>
                  <a:txBody>
                    <a:bodyPr/>
                    <a:lstStyle/>
                    <a:p>
                      <a:r>
                        <a:rPr lang="en-US" sz="1600" dirty="0">
                          <a:latin typeface="medium-content-serif-font"/>
                        </a:rPr>
                        <a:t>           Author</a:t>
                      </a:r>
                      <a:endParaRPr lang="en-IN" sz="1600" dirty="0">
                        <a:latin typeface="medium-content-serif-font"/>
                      </a:endParaRPr>
                    </a:p>
                  </a:txBody>
                  <a:tcPr>
                    <a:solidFill>
                      <a:schemeClr val="accent5">
                        <a:lumMod val="60000"/>
                        <a:lumOff val="40000"/>
                      </a:schemeClr>
                    </a:solidFill>
                  </a:tcPr>
                </a:tc>
                <a:tc>
                  <a:txBody>
                    <a:bodyPr/>
                    <a:lstStyle/>
                    <a:p>
                      <a:r>
                        <a:rPr lang="en-US" sz="1600" dirty="0">
                          <a:latin typeface="medium-content-serif-font"/>
                        </a:rPr>
                        <a:t>Description</a:t>
                      </a:r>
                      <a:endParaRPr lang="en-IN" sz="1600" dirty="0">
                        <a:latin typeface="medium-content-serif-font"/>
                      </a:endParaRPr>
                    </a:p>
                  </a:txBody>
                  <a:tcPr>
                    <a:solidFill>
                      <a:schemeClr val="accent5">
                        <a:lumMod val="60000"/>
                        <a:lumOff val="40000"/>
                      </a:schemeClr>
                    </a:solidFill>
                  </a:tcPr>
                </a:tc>
                <a:tc>
                  <a:txBody>
                    <a:bodyPr/>
                    <a:lstStyle/>
                    <a:p>
                      <a:r>
                        <a:rPr lang="en-US" altLang="en-IN" sz="1600" dirty="0">
                          <a:latin typeface="medium-content-serif-font"/>
                        </a:rPr>
                        <a:t>Year of publication</a:t>
                      </a:r>
                      <a:endParaRPr lang="en-IN" sz="1600" dirty="0">
                        <a:latin typeface="medium-content-serif-font"/>
                      </a:endParaRPr>
                    </a:p>
                  </a:txBody>
                  <a:tcPr>
                    <a:solidFill>
                      <a:schemeClr val="accent5">
                        <a:lumMod val="60000"/>
                        <a:lumOff val="40000"/>
                      </a:schemeClr>
                    </a:solidFill>
                  </a:tcPr>
                </a:tc>
                <a:extLst>
                  <a:ext uri="{0D108BD9-81ED-4DB2-BD59-A6C34878D82A}">
                    <a16:rowId xmlns:a16="http://schemas.microsoft.com/office/drawing/2014/main" val="10000"/>
                  </a:ext>
                </a:extLst>
              </a:tr>
              <a:tr h="1635812">
                <a:tc>
                  <a:txBody>
                    <a:bodyPr/>
                    <a:lstStyle/>
                    <a:p>
                      <a:r>
                        <a:rPr lang="en-US" altLang="en-IN"/>
                        <a:t>5</a:t>
                      </a:r>
                      <a:endParaRPr lang="en-IN" altLang="en-US"/>
                    </a:p>
                  </a:txBody>
                  <a:tcPr/>
                </a:tc>
                <a:tc>
                  <a:txBody>
                    <a:bodyPr/>
                    <a:lstStyle/>
                    <a:p>
                      <a:r>
                        <a:rPr lang="en-US" altLang="en-IN"/>
                        <a:t>Real time social distancing detector using deep learning algorithms.</a:t>
                      </a:r>
                      <a:endParaRPr lang="en-IN" altLang="en-US"/>
                    </a:p>
                  </a:txBody>
                  <a:tcPr/>
                </a:tc>
                <a:tc>
                  <a:txBody>
                    <a:bodyPr/>
                    <a:lstStyle/>
                    <a:p>
                      <a:r>
                        <a:rPr lang="en-US" altLang="en-IN"/>
                        <a:t>Renkal Keniya</a:t>
                      </a:r>
                      <a:endParaRPr lang="en-IN" altLang="en-US"/>
                    </a:p>
                    <a:p>
                      <a:r>
                        <a:rPr lang="en-US" altLang="en-IN"/>
                        <a:t>Ninad Mehendale</a:t>
                      </a:r>
                      <a:endParaRPr lang="en-IN" altLang="en-US"/>
                    </a:p>
                  </a:txBody>
                  <a:tcPr/>
                </a:tc>
                <a:tc>
                  <a:txBody>
                    <a:bodyPr/>
                    <a:lstStyle/>
                    <a:p>
                      <a:r>
                        <a:rPr lang="en-US" altLang="en-IN"/>
                        <a:t>This paper distinguish the Social distance pattern and classes them as violation or maintainance of social distancing.</a:t>
                      </a:r>
                      <a:endParaRPr lang="en-IN" altLang="en-US"/>
                    </a:p>
                  </a:txBody>
                  <a:tcPr/>
                </a:tc>
                <a:tc>
                  <a:txBody>
                    <a:bodyPr/>
                    <a:lstStyle/>
                    <a:p>
                      <a:r>
                        <a:rPr lang="en-US" altLang="en-IN"/>
                        <a:t>2019</a:t>
                      </a:r>
                      <a:endParaRPr lang="en-IN" altLang="en-US"/>
                    </a:p>
                  </a:txBody>
                  <a:tcPr/>
                </a:tc>
                <a:extLst>
                  <a:ext uri="{0D108BD9-81ED-4DB2-BD59-A6C34878D82A}">
                    <a16:rowId xmlns:a16="http://schemas.microsoft.com/office/drawing/2014/main" val="10001"/>
                  </a:ext>
                </a:extLst>
              </a:tr>
              <a:tr h="2301226">
                <a:tc>
                  <a:txBody>
                    <a:bodyPr/>
                    <a:lstStyle/>
                    <a:p>
                      <a:r>
                        <a:rPr lang="en-US" sz="1600" dirty="0">
                          <a:latin typeface="medium-content-serif-font"/>
                        </a:rPr>
                        <a:t>6</a:t>
                      </a:r>
                      <a:endParaRPr lang="en-IN" sz="1600" dirty="0">
                        <a:latin typeface="medium-content-serif-font"/>
                      </a:endParaRPr>
                    </a:p>
                  </a:txBody>
                  <a:tcPr/>
                </a:tc>
                <a:tc>
                  <a:txBody>
                    <a:bodyPr/>
                    <a:lstStyle/>
                    <a:p>
                      <a:r>
                        <a:rPr lang="en-IN" sz="1600" b="0" i="0" u="none" strike="noStrike" kern="1200" baseline="0" dirty="0">
                          <a:solidFill>
                            <a:schemeClr val="dk1"/>
                          </a:solidFill>
                          <a:latin typeface="medium-content-serif-font"/>
                          <a:ea typeface="+mn-ea"/>
                          <a:cs typeface="+mn-cs"/>
                        </a:rPr>
                        <a:t>Applying deep learning algorithm to maintain social distance in public place through</a:t>
                      </a:r>
                    </a:p>
                    <a:p>
                      <a:r>
                        <a:rPr lang="en-IN" sz="1600" b="0" i="0" u="none" strike="noStrike" kern="1200" baseline="0" dirty="0">
                          <a:solidFill>
                            <a:schemeClr val="dk1"/>
                          </a:solidFill>
                          <a:latin typeface="medium-content-serif-font"/>
                          <a:ea typeface="+mn-ea"/>
                          <a:cs typeface="+mn-cs"/>
                        </a:rPr>
                        <a:t>drone technology</a:t>
                      </a:r>
                      <a:endParaRPr lang="en-IN" sz="1600" dirty="0">
                        <a:latin typeface="medium-content-serif-font"/>
                      </a:endParaRPr>
                    </a:p>
                  </a:txBody>
                  <a:tcPr/>
                </a:tc>
                <a:tc>
                  <a:txBody>
                    <a:bodyPr/>
                    <a:lstStyle/>
                    <a:p>
                      <a:r>
                        <a:rPr lang="en-IN" sz="1600" b="0" i="0" u="none" strike="noStrike" kern="1200" baseline="0" dirty="0">
                          <a:solidFill>
                            <a:schemeClr val="dk1"/>
                          </a:solidFill>
                          <a:latin typeface="medium-content-serif-font"/>
                          <a:ea typeface="+mn-ea"/>
                          <a:cs typeface="+mn-cs"/>
                        </a:rPr>
                        <a:t>Lalitha </a:t>
                      </a:r>
                      <a:r>
                        <a:rPr lang="en-IN" sz="1600" b="0" i="0" u="none" strike="noStrike" kern="1200" baseline="0" dirty="0" err="1">
                          <a:solidFill>
                            <a:schemeClr val="dk1"/>
                          </a:solidFill>
                          <a:latin typeface="medium-content-serif-font"/>
                          <a:ea typeface="+mn-ea"/>
                          <a:cs typeface="+mn-cs"/>
                        </a:rPr>
                        <a:t>Ramadass</a:t>
                      </a:r>
                      <a:r>
                        <a:rPr lang="en-IN" sz="1600" b="0" i="0" u="none" strike="noStrike" kern="1200" baseline="0" dirty="0">
                          <a:solidFill>
                            <a:schemeClr val="dk1"/>
                          </a:solidFill>
                          <a:latin typeface="medium-content-serif-font"/>
                          <a:ea typeface="+mn-ea"/>
                          <a:cs typeface="+mn-cs"/>
                        </a:rPr>
                        <a:t>, </a:t>
                      </a:r>
                      <a:r>
                        <a:rPr lang="en-IN" sz="1600" b="0" i="0" u="none" strike="noStrike" kern="1200" baseline="0" dirty="0" err="1">
                          <a:solidFill>
                            <a:schemeClr val="dk1"/>
                          </a:solidFill>
                          <a:latin typeface="medium-content-serif-font"/>
                          <a:ea typeface="+mn-ea"/>
                          <a:cs typeface="+mn-cs"/>
                        </a:rPr>
                        <a:t>Sushanth</a:t>
                      </a:r>
                      <a:r>
                        <a:rPr lang="en-IN" sz="1600" b="0" i="0" u="none" strike="noStrike" kern="1200" baseline="0" dirty="0">
                          <a:solidFill>
                            <a:schemeClr val="dk1"/>
                          </a:solidFill>
                          <a:latin typeface="medium-content-serif-font"/>
                          <a:ea typeface="+mn-ea"/>
                          <a:cs typeface="+mn-cs"/>
                        </a:rPr>
                        <a:t> Arunachalam and </a:t>
                      </a:r>
                      <a:r>
                        <a:rPr lang="en-IN" sz="1600" b="0" i="0" u="none" strike="noStrike" kern="1200" baseline="0" dirty="0" err="1">
                          <a:solidFill>
                            <a:schemeClr val="dk1"/>
                          </a:solidFill>
                          <a:latin typeface="medium-content-serif-font"/>
                          <a:ea typeface="+mn-ea"/>
                          <a:cs typeface="+mn-cs"/>
                        </a:rPr>
                        <a:t>Sagayasree</a:t>
                      </a:r>
                      <a:r>
                        <a:rPr lang="en-IN" sz="1600" b="0" i="0" u="none" strike="noStrike" kern="1200" baseline="0" dirty="0">
                          <a:solidFill>
                            <a:schemeClr val="dk1"/>
                          </a:solidFill>
                          <a:latin typeface="medium-content-serif-font"/>
                          <a:ea typeface="+mn-ea"/>
                          <a:cs typeface="+mn-cs"/>
                        </a:rPr>
                        <a:t> Z.</a:t>
                      </a:r>
                      <a:endParaRPr lang="en-IN" sz="1600" dirty="0">
                        <a:latin typeface="medium-content-serif-font"/>
                      </a:endParaRPr>
                    </a:p>
                  </a:txBody>
                  <a:tcPr/>
                </a:tc>
                <a:tc>
                  <a:txBody>
                    <a:bodyPr/>
                    <a:lstStyle/>
                    <a:p>
                      <a:r>
                        <a:rPr lang="en-US" sz="1600" b="0" i="0" u="none" strike="noStrike" kern="1200" baseline="0" dirty="0">
                          <a:solidFill>
                            <a:schemeClr val="dk1"/>
                          </a:solidFill>
                          <a:latin typeface="medium-content-serif-font"/>
                          <a:ea typeface="+mn-ea"/>
                          <a:cs typeface="+mn-cs"/>
                        </a:rPr>
                        <a:t>The purpose of this paper is to inspect whether the people in a public place maintain social </a:t>
                      </a:r>
                      <a:r>
                        <a:rPr lang="en-IN" sz="1600" b="0" i="0" u="none" strike="noStrike" kern="1200" baseline="0" dirty="0">
                          <a:solidFill>
                            <a:schemeClr val="dk1"/>
                          </a:solidFill>
                          <a:latin typeface="medium-content-serif-font"/>
                          <a:ea typeface="+mn-ea"/>
                          <a:cs typeface="+mn-cs"/>
                        </a:rPr>
                        <a:t>distancing.</a:t>
                      </a:r>
                      <a:endParaRPr lang="en-IN" sz="1600" dirty="0">
                        <a:latin typeface="medium-content-serif-font"/>
                      </a:endParaRPr>
                    </a:p>
                  </a:txBody>
                  <a:tcPr/>
                </a:tc>
                <a:tc>
                  <a:txBody>
                    <a:bodyPr/>
                    <a:lstStyle/>
                    <a:p>
                      <a:r>
                        <a:rPr lang="en-US" altLang="en-IN" sz="1600" dirty="0">
                          <a:latin typeface="medium-content-serif-font"/>
                        </a:rPr>
                        <a:t>2019</a:t>
                      </a:r>
                      <a:endParaRPr lang="en-IN" sz="1600" dirty="0">
                        <a:latin typeface="medium-content-serif-font"/>
                      </a:endParaRPr>
                    </a:p>
                  </a:txBody>
                  <a:tcPr/>
                </a:tc>
                <a:extLst>
                  <a:ext uri="{0D108BD9-81ED-4DB2-BD59-A6C34878D82A}">
                    <a16:rowId xmlns:a16="http://schemas.microsoft.com/office/drawing/2014/main" val="10002"/>
                  </a:ext>
                </a:extLst>
              </a:tr>
              <a:tr h="2301226">
                <a:tc>
                  <a:txBody>
                    <a:bodyPr/>
                    <a:lstStyle/>
                    <a:p>
                      <a:r>
                        <a:rPr lang="en-US" sz="1600" dirty="0">
                          <a:latin typeface="medium-content-serif-font"/>
                        </a:rPr>
                        <a:t>7</a:t>
                      </a:r>
                      <a:endParaRPr lang="en-IN" sz="1600" dirty="0">
                        <a:latin typeface="medium-content-serif-font"/>
                      </a:endParaRPr>
                    </a:p>
                  </a:txBody>
                  <a:tcPr/>
                </a:tc>
                <a:tc>
                  <a:txBody>
                    <a:bodyPr/>
                    <a:lstStyle/>
                    <a:p>
                      <a:pPr algn="l"/>
                      <a:r>
                        <a:rPr lang="en-US" sz="1600" b="0" i="0" u="none" strike="noStrike" kern="1200" baseline="0" dirty="0">
                          <a:solidFill>
                            <a:schemeClr val="dk1"/>
                          </a:solidFill>
                          <a:latin typeface="medium-content-serif-font"/>
                          <a:ea typeface="+mn-ea"/>
                          <a:cs typeface="+mn-cs"/>
                        </a:rPr>
                        <a:t>The Visual Social Distancing Problem</a:t>
                      </a:r>
                      <a:endParaRPr lang="en-IN" sz="1600" b="0" dirty="0">
                        <a:latin typeface="medium-content-serif-font"/>
                      </a:endParaRPr>
                    </a:p>
                  </a:txBody>
                  <a:tcPr/>
                </a:tc>
                <a:tc>
                  <a:txBody>
                    <a:bodyPr/>
                    <a:lstStyle/>
                    <a:p>
                      <a:pPr algn="l"/>
                      <a:r>
                        <a:rPr lang="it-IT" sz="1600" b="0" i="0" u="none" strike="noStrike" kern="1200" baseline="0" dirty="0">
                          <a:solidFill>
                            <a:schemeClr val="dk1"/>
                          </a:solidFill>
                          <a:latin typeface="medium-content-serif-font"/>
                          <a:ea typeface="+mn-ea"/>
                          <a:cs typeface="+mn-cs"/>
                        </a:rPr>
                        <a:t>MARCO CRISTANI1, ALESSIO DEL BUE2,</a:t>
                      </a:r>
                    </a:p>
                    <a:p>
                      <a:pPr algn="l"/>
                      <a:r>
                        <a:rPr lang="it-IT" sz="1600" b="0" i="0" u="none" strike="noStrike" kern="1200" baseline="0" dirty="0">
                          <a:solidFill>
                            <a:schemeClr val="dk1"/>
                          </a:solidFill>
                          <a:latin typeface="medium-content-serif-font"/>
                          <a:ea typeface="+mn-ea"/>
                          <a:cs typeface="+mn-cs"/>
                        </a:rPr>
                        <a:t>VITTORIO MURINO3, FRANCESCO SETTI4, AND</a:t>
                      </a:r>
                    </a:p>
                    <a:p>
                      <a:pPr algn="l"/>
                      <a:r>
                        <a:rPr lang="en-IN" sz="1600" b="0" i="0" u="none" strike="noStrike" kern="1200" baseline="0" dirty="0">
                          <a:solidFill>
                            <a:schemeClr val="dk1"/>
                          </a:solidFill>
                          <a:latin typeface="medium-content-serif-font"/>
                          <a:ea typeface="+mn-ea"/>
                          <a:cs typeface="+mn-cs"/>
                        </a:rPr>
                        <a:t>ALESSANDRO VINCIARELLI5</a:t>
                      </a:r>
                      <a:endParaRPr lang="en-IN" sz="1600" b="0" dirty="0">
                        <a:latin typeface="medium-content-serif-font"/>
                      </a:endParaRPr>
                    </a:p>
                  </a:txBody>
                  <a:tcPr/>
                </a:tc>
                <a:tc>
                  <a:txBody>
                    <a:bodyPr/>
                    <a:lstStyle/>
                    <a:p>
                      <a:r>
                        <a:rPr lang="en-US" sz="1600" b="0" i="0" u="none" strike="noStrike" kern="1200" baseline="0" dirty="0">
                          <a:solidFill>
                            <a:schemeClr val="dk1"/>
                          </a:solidFill>
                          <a:latin typeface="medium-content-serif-font"/>
                          <a:ea typeface="+mn-ea"/>
                          <a:cs typeface="+mn-cs"/>
                        </a:rPr>
                        <a:t>In this paper, we have presented the VSD problem as the estimation and characterization of inter-personal distances </a:t>
                      </a:r>
                      <a:r>
                        <a:rPr lang="en-IN" sz="1600" b="0" i="0" u="none" strike="noStrike" kern="1200" baseline="0" dirty="0">
                          <a:solidFill>
                            <a:schemeClr val="dk1"/>
                          </a:solidFill>
                          <a:latin typeface="medium-content-serif-font"/>
                          <a:ea typeface="+mn-ea"/>
                          <a:cs typeface="+mn-cs"/>
                        </a:rPr>
                        <a:t>from images.</a:t>
                      </a:r>
                      <a:endParaRPr lang="en-IN" sz="1600" dirty="0">
                        <a:latin typeface="medium-content-serif-font"/>
                      </a:endParaRPr>
                    </a:p>
                  </a:txBody>
                  <a:tcPr/>
                </a:tc>
                <a:tc>
                  <a:txBody>
                    <a:bodyPr/>
                    <a:lstStyle/>
                    <a:p>
                      <a:r>
                        <a:rPr lang="en-US" altLang="en-IN" sz="1600" dirty="0">
                          <a:latin typeface="medium-content-serif-font"/>
                        </a:rPr>
                        <a:t>2019</a:t>
                      </a:r>
                      <a:endParaRPr lang="en-IN" sz="1600" dirty="0">
                        <a:latin typeface="medium-content-serif-font"/>
                      </a:endParaRPr>
                    </a:p>
                  </a:txBody>
                  <a:tcPr/>
                </a:tc>
                <a:extLst>
                  <a:ext uri="{0D108BD9-81ED-4DB2-BD59-A6C34878D82A}">
                    <a16:rowId xmlns:a16="http://schemas.microsoft.com/office/drawing/2014/main" val="10003"/>
                  </a:ext>
                </a:extLst>
              </a:tr>
            </a:tbl>
          </a:graphicData>
        </a:graphic>
      </p:graphicFrame>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Title 1"/>
          <p:cNvSpPr>
            <a:spLocks noGrp="1"/>
          </p:cNvSpPr>
          <p:nvPr>
            <p:ph type="title"/>
          </p:nvPr>
        </p:nvSpPr>
        <p:spPr>
          <a:xfrm>
            <a:off x="2041864" y="365125"/>
            <a:ext cx="8588035" cy="1028669"/>
          </a:xfrm>
        </p:spPr>
        <p:txBody>
          <a:bodyPr/>
          <a:lstStyle/>
          <a:p>
            <a:r>
              <a:rPr lang="en-US" dirty="0"/>
              <a:t>Proposed System</a:t>
            </a:r>
            <a:endParaRPr lang="en-IN" dirty="0"/>
          </a:p>
        </p:txBody>
      </p:sp>
      <p:sp>
        <p:nvSpPr>
          <p:cNvPr id="1048622" name="Content Placeholder 2"/>
          <p:cNvSpPr>
            <a:spLocks noGrp="1"/>
          </p:cNvSpPr>
          <p:nvPr>
            <p:ph idx="1"/>
          </p:nvPr>
        </p:nvSpPr>
        <p:spPr/>
        <p:txBody>
          <a:bodyPr>
            <a:normAutofit fontScale="96429"/>
          </a:bodyPr>
          <a:lstStyle/>
          <a:p>
            <a:pPr algn="l">
              <a:buFont typeface="Arial" panose="020B0604020202020204" pitchFamily="34" charset="0"/>
              <a:buChar char="•"/>
            </a:pPr>
            <a:r>
              <a:rPr lang="en-US" b="0" i="0" dirty="0">
                <a:solidFill>
                  <a:srgbClr val="24292E"/>
                </a:solidFill>
                <a:effectLst/>
                <a:latin typeface="-apple-system"/>
              </a:rPr>
              <a:t>Detect humans in the frame with yolov3.</a:t>
            </a:r>
          </a:p>
          <a:p>
            <a:pPr algn="l">
              <a:buFont typeface="Arial" panose="020B0604020202020204" pitchFamily="34" charset="0"/>
              <a:buChar char="•"/>
            </a:pPr>
            <a:endParaRPr lang="zh-CN" altLang="en-US" dirty="0"/>
          </a:p>
          <a:p>
            <a:pPr algn="l">
              <a:buFont typeface="Arial" panose="020B0604020202020204" pitchFamily="34" charset="0"/>
              <a:buChar char="•"/>
            </a:pPr>
            <a:r>
              <a:rPr lang="en-US" b="0" i="0" dirty="0">
                <a:solidFill>
                  <a:srgbClr val="24292E"/>
                </a:solidFill>
                <a:effectLst/>
                <a:latin typeface="-apple-system"/>
              </a:rPr>
              <a:t>Calculates the distance between every human who is detected in the frame</a:t>
            </a:r>
            <a:r>
              <a:rPr lang="en-US" altLang="en-IN" b="0" i="0" dirty="0">
                <a:solidFill>
                  <a:srgbClr val="24292E"/>
                </a:solidFill>
                <a:effectLst/>
                <a:latin typeface="-apple-system"/>
              </a:rPr>
              <a:t> with the help of OpenCV.</a:t>
            </a:r>
            <a:endParaRPr lang="zh-CN" altLang="en-US" dirty="0"/>
          </a:p>
          <a:p>
            <a:pPr algn="l">
              <a:buFont typeface="Arial" panose="020B0604020202020204" pitchFamily="34" charset="0"/>
              <a:buChar char="•"/>
            </a:pPr>
            <a:endParaRPr lang="zh-CN" altLang="en-US" dirty="0"/>
          </a:p>
          <a:p>
            <a:pPr algn="l">
              <a:buFont typeface="Arial" panose="020B0604020202020204" pitchFamily="34" charset="0"/>
              <a:buChar char="•"/>
            </a:pPr>
            <a:r>
              <a:rPr lang="en-US" b="0" i="0" dirty="0">
                <a:solidFill>
                  <a:srgbClr val="24292E"/>
                </a:solidFill>
                <a:effectLst/>
                <a:latin typeface="-apple-system"/>
              </a:rPr>
              <a:t>Shows how many people are at High, Low and Not at risk.</a:t>
            </a:r>
          </a:p>
          <a:p>
            <a:pPr algn="l">
              <a:buFont typeface="Arial" panose="020B0604020202020204" pitchFamily="34" charset="0"/>
              <a:buChar char="•"/>
            </a:pPr>
            <a:endParaRPr lang="zh-CN" altLang="en-US" dirty="0"/>
          </a:p>
          <a:p>
            <a:pPr algn="l">
              <a:buFont typeface="Arial" panose="020B0604020202020204" pitchFamily="34" charset="0"/>
              <a:buChar char="•"/>
            </a:pPr>
            <a:r>
              <a:rPr lang="en-US" b="0" i="0" dirty="0">
                <a:solidFill>
                  <a:srgbClr val="595858"/>
                </a:solidFill>
                <a:effectLst/>
                <a:latin typeface="-apple-system"/>
              </a:rPr>
              <a:t>This can be used by governments to analyze the movement of people and alert them if the situation turns serious.</a:t>
            </a:r>
            <a:endParaRPr lang="en-US" b="0" i="0" dirty="0">
              <a:solidFill>
                <a:srgbClr val="24292E"/>
              </a:solidFill>
              <a:effectLst/>
              <a:latin typeface="-apple-system"/>
            </a:endParaRPr>
          </a:p>
          <a:p>
            <a:endParaRPr lang="en-IN" dirty="0"/>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itle 1"/>
          <p:cNvSpPr>
            <a:spLocks noGrp="1"/>
          </p:cNvSpPr>
          <p:nvPr>
            <p:ph type="title"/>
          </p:nvPr>
        </p:nvSpPr>
        <p:spPr/>
        <p:txBody>
          <a:bodyPr/>
          <a:lstStyle/>
          <a:p>
            <a:r>
              <a:rPr lang="en-US" dirty="0"/>
              <a:t>Advantages Of P</a:t>
            </a:r>
            <a:r>
              <a:rPr lang="en-US" altLang="en-IN" dirty="0"/>
              <a:t>roposed</a:t>
            </a:r>
            <a:endParaRPr lang="en-IN" dirty="0"/>
          </a:p>
        </p:txBody>
      </p:sp>
      <p:sp>
        <p:nvSpPr>
          <p:cNvPr id="1048624" name="Content Placeholder 2"/>
          <p:cNvSpPr>
            <a:spLocks noGrp="1"/>
          </p:cNvSpPr>
          <p:nvPr>
            <p:ph idx="1"/>
          </p:nvPr>
        </p:nvSpPr>
        <p:spPr/>
        <p:txBody>
          <a:bodyPr/>
          <a:lstStyle/>
          <a:p>
            <a:r>
              <a:rPr lang="en-US" dirty="0">
                <a:solidFill>
                  <a:srgbClr val="595858"/>
                </a:solidFill>
                <a:latin typeface="medium-content-serif-font"/>
              </a:rPr>
              <a:t>D</a:t>
            </a:r>
            <a:r>
              <a:rPr lang="en-US" i="0" dirty="0">
                <a:solidFill>
                  <a:srgbClr val="595858"/>
                </a:solidFill>
                <a:effectLst/>
                <a:latin typeface="medium-content-serif-font"/>
              </a:rPr>
              <a:t>etect where each person is in real-time.</a:t>
            </a:r>
          </a:p>
          <a:p>
            <a:endParaRPr lang="zh-CN" altLang="en-US"/>
          </a:p>
          <a:p>
            <a:r>
              <a:rPr lang="en-US" dirty="0">
                <a:solidFill>
                  <a:srgbClr val="595858"/>
                </a:solidFill>
                <a:latin typeface="medium-content-serif-font"/>
              </a:rPr>
              <a:t>It </a:t>
            </a:r>
            <a:r>
              <a:rPr lang="en-US" i="0" dirty="0">
                <a:solidFill>
                  <a:srgbClr val="595858"/>
                </a:solidFill>
                <a:effectLst/>
                <a:latin typeface="medium-content-serif-font"/>
              </a:rPr>
              <a:t>return a bounding box that turns red if the distance between two people </a:t>
            </a:r>
            <a:r>
              <a:rPr lang="en-US" altLang="en-IN" i="0" dirty="0">
                <a:solidFill>
                  <a:srgbClr val="595858"/>
                </a:solidFill>
                <a:effectLst/>
                <a:latin typeface="medium-content-serif-font"/>
              </a:rPr>
              <a:t>is close</a:t>
            </a:r>
            <a:r>
              <a:rPr lang="en-US" i="0" dirty="0">
                <a:solidFill>
                  <a:srgbClr val="595858"/>
                </a:solidFill>
                <a:effectLst/>
                <a:latin typeface="medium-content-serif-font"/>
              </a:rPr>
              <a:t>.</a:t>
            </a:r>
            <a:endParaRPr lang="zh-CN" altLang="en-US"/>
          </a:p>
          <a:p>
            <a:endParaRPr lang="zh-CN" altLang="en-US"/>
          </a:p>
          <a:p>
            <a:r>
              <a:rPr lang="en-US" b="0" i="0" dirty="0">
                <a:solidFill>
                  <a:srgbClr val="24292E"/>
                </a:solidFill>
                <a:effectLst/>
                <a:latin typeface="medium-content-serif-font"/>
              </a:rPr>
              <a:t>This project will help in detecting whether person nearby other person is less than 6 feet distance or not. </a:t>
            </a:r>
            <a:endParaRPr lang="en-US" b="0" i="0" dirty="0">
              <a:solidFill>
                <a:srgbClr val="595858"/>
              </a:solidFill>
              <a:effectLst/>
              <a:latin typeface="medium-content-serif-font"/>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itle 1"/>
          <p:cNvSpPr>
            <a:spLocks noGrp="1"/>
          </p:cNvSpPr>
          <p:nvPr>
            <p:ph type="title"/>
          </p:nvPr>
        </p:nvSpPr>
        <p:spPr>
          <a:xfrm>
            <a:off x="4180114" y="299810"/>
            <a:ext cx="4413380" cy="1325563"/>
          </a:xfrm>
        </p:spPr>
        <p:txBody>
          <a:bodyPr/>
          <a:lstStyle/>
          <a:p>
            <a:r>
              <a:rPr lang="en-US" dirty="0"/>
              <a:t>Working</a:t>
            </a:r>
            <a:endParaRPr lang="en-IN" dirty="0"/>
          </a:p>
        </p:txBody>
      </p:sp>
      <p:pic>
        <p:nvPicPr>
          <p:cNvPr id="2097157" name="Content Placeholder 4"/>
          <p:cNvPicPr>
            <a:picLocks noGrp="1" noChangeAspect="1"/>
          </p:cNvPicPr>
          <p:nvPr>
            <p:ph idx="1"/>
          </p:nvPr>
        </p:nvPicPr>
        <p:blipFill>
          <a:blip r:embed="rId2"/>
          <a:stretch>
            <a:fillRect/>
          </a:stretch>
        </p:blipFill>
        <p:spPr>
          <a:xfrm>
            <a:off x="1928812" y="1805010"/>
            <a:ext cx="8334375" cy="3709421"/>
          </a:xfrm>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1048616"/>
          <p:cNvSpPr>
            <a:spLocks noGrp="1"/>
          </p:cNvSpPr>
          <p:nvPr>
            <p:ph type="title"/>
          </p:nvPr>
        </p:nvSpPr>
        <p:spPr>
          <a:xfrm>
            <a:off x="2299317" y="0"/>
            <a:ext cx="7980754" cy="1325563"/>
          </a:xfrm>
        </p:spPr>
        <p:txBody>
          <a:bodyPr/>
          <a:lstStyle/>
          <a:p>
            <a:r>
              <a:rPr lang="en-US" altLang="en-IN" dirty="0"/>
              <a:t>Functional Requirement</a:t>
            </a:r>
            <a:endParaRPr lang="en-IN" dirty="0"/>
          </a:p>
        </p:txBody>
      </p:sp>
      <p:graphicFrame>
        <p:nvGraphicFramePr>
          <p:cNvPr id="4194306" name="Table 4194305"/>
          <p:cNvGraphicFramePr/>
          <p:nvPr/>
        </p:nvGraphicFramePr>
        <p:xfrm>
          <a:off x="1766656" y="1325562"/>
          <a:ext cx="10425345" cy="5532435"/>
        </p:xfrm>
        <a:graphic>
          <a:graphicData uri="http://schemas.openxmlformats.org/drawingml/2006/table">
            <a:tbl>
              <a:tblPr firstRow="1" bandRow="1">
                <a:tableStyleId>{5C22544A-7EE6-4342-B048-85BDC9FD1C3B}</a:tableStyleId>
              </a:tblPr>
              <a:tblGrid>
                <a:gridCol w="3475115">
                  <a:extLst>
                    <a:ext uri="{9D8B030D-6E8A-4147-A177-3AD203B41FA5}">
                      <a16:colId xmlns:a16="http://schemas.microsoft.com/office/drawing/2014/main" val="20000"/>
                    </a:ext>
                  </a:extLst>
                </a:gridCol>
                <a:gridCol w="3475115">
                  <a:extLst>
                    <a:ext uri="{9D8B030D-6E8A-4147-A177-3AD203B41FA5}">
                      <a16:colId xmlns:a16="http://schemas.microsoft.com/office/drawing/2014/main" val="20001"/>
                    </a:ext>
                  </a:extLst>
                </a:gridCol>
                <a:gridCol w="3475115">
                  <a:extLst>
                    <a:ext uri="{9D8B030D-6E8A-4147-A177-3AD203B41FA5}">
                      <a16:colId xmlns:a16="http://schemas.microsoft.com/office/drawing/2014/main" val="20002"/>
                    </a:ext>
                  </a:extLst>
                </a:gridCol>
              </a:tblGrid>
              <a:tr h="803717">
                <a:tc>
                  <a:txBody>
                    <a:bodyPr/>
                    <a:lstStyle/>
                    <a:p>
                      <a:pPr algn="ctr"/>
                      <a:r>
                        <a:rPr lang="en-US" altLang="en-IN" sz="3000" b="1"/>
                        <a:t>Requirement Id</a:t>
                      </a:r>
                      <a:endParaRPr lang="en-IN" altLang="en-US" sz="3000" b="1"/>
                    </a:p>
                  </a:txBody>
                  <a:tcPr/>
                </a:tc>
                <a:tc>
                  <a:txBody>
                    <a:bodyPr/>
                    <a:lstStyle/>
                    <a:p>
                      <a:pPr algn="ctr"/>
                      <a:r>
                        <a:rPr lang="en-US" altLang="en-IN" sz="3100" b="1"/>
                        <a:t>Requirement</a:t>
                      </a:r>
                      <a:endParaRPr lang="en-IN" altLang="en-US" sz="3100" b="1"/>
                    </a:p>
                  </a:txBody>
                  <a:tcPr/>
                </a:tc>
                <a:tc>
                  <a:txBody>
                    <a:bodyPr/>
                    <a:lstStyle/>
                    <a:p>
                      <a:pPr algn="ctr"/>
                      <a:r>
                        <a:rPr lang="en-US" altLang="en-IN" sz="2700" b="1"/>
                        <a:t>Must/Want</a:t>
                      </a:r>
                      <a:endParaRPr lang="en-IN" altLang="en-US" sz="2700" b="1"/>
                    </a:p>
                  </a:txBody>
                  <a:tcPr/>
                </a:tc>
                <a:extLst>
                  <a:ext uri="{0D108BD9-81ED-4DB2-BD59-A6C34878D82A}">
                    <a16:rowId xmlns:a16="http://schemas.microsoft.com/office/drawing/2014/main" val="10000"/>
                  </a:ext>
                </a:extLst>
              </a:tr>
              <a:tr h="803717">
                <a:tc>
                  <a:txBody>
                    <a:bodyPr/>
                    <a:lstStyle/>
                    <a:p>
                      <a:r>
                        <a:rPr lang="en-US" altLang="en-IN" sz="2300" b="1"/>
                        <a:t>FR01</a:t>
                      </a:r>
                      <a:endParaRPr lang="en-IN" altLang="en-US" sz="2300" b="1"/>
                    </a:p>
                  </a:txBody>
                  <a:tcPr/>
                </a:tc>
                <a:tc>
                  <a:txBody>
                    <a:bodyPr/>
                    <a:lstStyle/>
                    <a:p>
                      <a:r>
                        <a:rPr lang="en-US" altLang="en-IN" sz="1900" b="1"/>
                        <a:t>Monitor distance between two individuals.</a:t>
                      </a:r>
                      <a:endParaRPr lang="en-IN" altLang="en-US" sz="1900" b="1"/>
                    </a:p>
                  </a:txBody>
                  <a:tcPr/>
                </a:tc>
                <a:tc>
                  <a:txBody>
                    <a:bodyPr/>
                    <a:lstStyle/>
                    <a:p>
                      <a:pPr algn="ctr"/>
                      <a:r>
                        <a:rPr lang="en-US" altLang="en-IN"/>
                        <a:t>Must</a:t>
                      </a:r>
                      <a:endParaRPr lang="en-IN" altLang="en-US"/>
                    </a:p>
                  </a:txBody>
                  <a:tcPr/>
                </a:tc>
                <a:extLst>
                  <a:ext uri="{0D108BD9-81ED-4DB2-BD59-A6C34878D82A}">
                    <a16:rowId xmlns:a16="http://schemas.microsoft.com/office/drawing/2014/main" val="10001"/>
                  </a:ext>
                </a:extLst>
              </a:tr>
              <a:tr h="803717">
                <a:tc>
                  <a:txBody>
                    <a:bodyPr/>
                    <a:lstStyle/>
                    <a:p>
                      <a:r>
                        <a:rPr lang="en-US" altLang="en-IN" sz="2300" b="1"/>
                        <a:t>FR02</a:t>
                      </a:r>
                      <a:endParaRPr lang="en-IN" altLang="en-US" sz="2300" b="1"/>
                    </a:p>
                  </a:txBody>
                  <a:tcPr/>
                </a:tc>
                <a:tc>
                  <a:txBody>
                    <a:bodyPr/>
                    <a:lstStyle/>
                    <a:p>
                      <a:r>
                        <a:rPr lang="en-US" altLang="en-IN" sz="1900" b="1"/>
                        <a:t>Monitor distance between people in public places.</a:t>
                      </a:r>
                      <a:endParaRPr lang="en-IN" altLang="en-US" sz="1900" b="1"/>
                    </a:p>
                  </a:txBody>
                  <a:tcPr/>
                </a:tc>
                <a:tc>
                  <a:txBody>
                    <a:bodyPr/>
                    <a:lstStyle/>
                    <a:p>
                      <a:pPr algn="ctr"/>
                      <a:r>
                        <a:rPr lang="en-US" altLang="en-IN"/>
                        <a:t>Must</a:t>
                      </a:r>
                      <a:endParaRPr lang="en-IN" altLang="en-US"/>
                    </a:p>
                  </a:txBody>
                  <a:tcPr/>
                </a:tc>
                <a:extLst>
                  <a:ext uri="{0D108BD9-81ED-4DB2-BD59-A6C34878D82A}">
                    <a16:rowId xmlns:a16="http://schemas.microsoft.com/office/drawing/2014/main" val="10002"/>
                  </a:ext>
                </a:extLst>
              </a:tr>
              <a:tr h="1040428">
                <a:tc>
                  <a:txBody>
                    <a:bodyPr/>
                    <a:lstStyle/>
                    <a:p>
                      <a:r>
                        <a:rPr lang="en-US" altLang="en-IN" sz="2300" b="1"/>
                        <a:t>FR03</a:t>
                      </a:r>
                      <a:endParaRPr lang="en-IN" altLang="en-US" sz="2300" b="1"/>
                    </a:p>
                  </a:txBody>
                  <a:tcPr/>
                </a:tc>
                <a:tc>
                  <a:txBody>
                    <a:bodyPr/>
                    <a:lstStyle/>
                    <a:p>
                      <a:r>
                        <a:rPr lang="en-US" altLang="en-IN" sz="1900" b="1"/>
                        <a:t>Showing alert red boxes on the people who don't maintain safe distance of  6 feet.</a:t>
                      </a:r>
                      <a:endParaRPr lang="en-IN" altLang="en-US" sz="1900" b="1"/>
                    </a:p>
                  </a:txBody>
                  <a:tcPr/>
                </a:tc>
                <a:tc>
                  <a:txBody>
                    <a:bodyPr/>
                    <a:lstStyle/>
                    <a:p>
                      <a:pPr algn="ctr"/>
                      <a:r>
                        <a:rPr lang="en-US" altLang="en-IN"/>
                        <a:t>Must</a:t>
                      </a:r>
                      <a:endParaRPr lang="en-IN" altLang="en-US"/>
                    </a:p>
                  </a:txBody>
                  <a:tcPr/>
                </a:tc>
                <a:extLst>
                  <a:ext uri="{0D108BD9-81ED-4DB2-BD59-A6C34878D82A}">
                    <a16:rowId xmlns:a16="http://schemas.microsoft.com/office/drawing/2014/main" val="10003"/>
                  </a:ext>
                </a:extLst>
              </a:tr>
              <a:tr h="1040428">
                <a:tc>
                  <a:txBody>
                    <a:bodyPr/>
                    <a:lstStyle/>
                    <a:p>
                      <a:r>
                        <a:rPr lang="en-US" altLang="en-IN" sz="2300" b="1"/>
                        <a:t>FR04</a:t>
                      </a:r>
                      <a:endParaRPr lang="en-IN" altLang="en-US" sz="2300" b="1"/>
                    </a:p>
                  </a:txBody>
                  <a:tcPr/>
                </a:tc>
                <a:tc>
                  <a:txBody>
                    <a:bodyPr/>
                    <a:lstStyle/>
                    <a:p>
                      <a:r>
                        <a:rPr lang="en-US" altLang="en-IN" sz="1900" b="1"/>
                        <a:t>Showing alert  green box on the people who have distance greater than  6 feet.</a:t>
                      </a:r>
                      <a:endParaRPr lang="en-IN" altLang="en-US" sz="1900" b="1"/>
                    </a:p>
                  </a:txBody>
                  <a:tcPr/>
                </a:tc>
                <a:tc>
                  <a:txBody>
                    <a:bodyPr/>
                    <a:lstStyle/>
                    <a:p>
                      <a:pPr algn="ctr"/>
                      <a:r>
                        <a:rPr lang="en-US" altLang="en-IN"/>
                        <a:t>Must</a:t>
                      </a:r>
                      <a:endParaRPr lang="en-IN" altLang="en-US"/>
                    </a:p>
                  </a:txBody>
                  <a:tcPr/>
                </a:tc>
                <a:extLst>
                  <a:ext uri="{0D108BD9-81ED-4DB2-BD59-A6C34878D82A}">
                    <a16:rowId xmlns:a16="http://schemas.microsoft.com/office/drawing/2014/main" val="10004"/>
                  </a:ext>
                </a:extLst>
              </a:tr>
              <a:tr h="1040428">
                <a:tc>
                  <a:txBody>
                    <a:bodyPr/>
                    <a:lstStyle/>
                    <a:p>
                      <a:r>
                        <a:rPr lang="en-US" altLang="en-IN" sz="2300" b="1" dirty="0"/>
                        <a:t>FR05</a:t>
                      </a:r>
                      <a:endParaRPr lang="en-IN" altLang="en-US" sz="2300" b="1" dirty="0"/>
                    </a:p>
                  </a:txBody>
                  <a:tcPr/>
                </a:tc>
                <a:tc>
                  <a:txBody>
                    <a:bodyPr/>
                    <a:lstStyle/>
                    <a:p>
                      <a:r>
                        <a:rPr lang="en-US" altLang="en-IN" sz="1900" b="1"/>
                        <a:t>Automatic announcement when people not maintaining safe distance .</a:t>
                      </a:r>
                      <a:endParaRPr lang="en-IN" altLang="en-US" sz="1900" b="1"/>
                    </a:p>
                  </a:txBody>
                  <a:tcPr/>
                </a:tc>
                <a:tc>
                  <a:txBody>
                    <a:bodyPr/>
                    <a:lstStyle/>
                    <a:p>
                      <a:pPr algn="ctr"/>
                      <a:r>
                        <a:rPr lang="en-US" altLang="en-IN" dirty="0"/>
                        <a:t>Want</a:t>
                      </a:r>
                      <a:endParaRPr lang="en-IN" altLang="en-US" dirty="0"/>
                    </a:p>
                  </a:txBody>
                  <a:tcPr/>
                </a:tc>
                <a:extLst>
                  <a:ext uri="{0D108BD9-81ED-4DB2-BD59-A6C34878D82A}">
                    <a16:rowId xmlns:a16="http://schemas.microsoft.com/office/drawing/2014/main" val="10005"/>
                  </a:ext>
                </a:extLst>
              </a:tr>
            </a:tbl>
          </a:graphicData>
        </a:graphic>
      </p:graphicFrame>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itle 1"/>
          <p:cNvSpPr>
            <a:spLocks noGrp="1"/>
          </p:cNvSpPr>
          <p:nvPr>
            <p:ph type="title"/>
          </p:nvPr>
        </p:nvSpPr>
        <p:spPr>
          <a:xfrm>
            <a:off x="1704512" y="382881"/>
            <a:ext cx="8887287" cy="1325563"/>
          </a:xfrm>
        </p:spPr>
        <p:txBody>
          <a:bodyPr/>
          <a:lstStyle/>
          <a:p>
            <a:r>
              <a:rPr lang="en-US" altLang="en-IN" dirty="0"/>
              <a:t>Non Functional Requirement</a:t>
            </a:r>
            <a:endParaRPr lang="en-IN" dirty="0"/>
          </a:p>
        </p:txBody>
      </p:sp>
      <p:sp>
        <p:nvSpPr>
          <p:cNvPr id="1048628" name="Content Placeholder 2"/>
          <p:cNvSpPr>
            <a:spLocks noGrp="1"/>
          </p:cNvSpPr>
          <p:nvPr>
            <p:ph idx="1"/>
          </p:nvPr>
        </p:nvSpPr>
        <p:spPr/>
        <p:txBody>
          <a:bodyPr>
            <a:normAutofit fontScale="96875"/>
          </a:bodyPr>
          <a:lstStyle/>
          <a:p>
            <a:r>
              <a:rPr lang="en-US" altLang="en-IN" sz="3200" b="1" dirty="0"/>
              <a:t>Performance: </a:t>
            </a:r>
            <a:r>
              <a:rPr lang="en-US" altLang="en-IN" sz="3200" b="0" dirty="0"/>
              <a:t>The user can monitor any number of camera windows and also view social distance detection on same.</a:t>
            </a:r>
            <a:endParaRPr lang="en-US" sz="3200" b="0" dirty="0"/>
          </a:p>
          <a:p>
            <a:endParaRPr lang="en-US" sz="3200" b="0" dirty="0"/>
          </a:p>
          <a:p>
            <a:r>
              <a:rPr lang="en-US" altLang="en-IN" sz="3200" b="1" dirty="0"/>
              <a:t>Scalability: </a:t>
            </a:r>
            <a:r>
              <a:rPr lang="en-US" altLang="en-IN" sz="3200" b="0" dirty="0"/>
              <a:t>The software can remain stable while adapting any changes and upgrades.</a:t>
            </a:r>
            <a:endParaRPr lang="en-US" sz="3200" b="0" dirty="0"/>
          </a:p>
          <a:p>
            <a:endParaRPr lang="en-US" sz="3200" b="0" dirty="0"/>
          </a:p>
          <a:p>
            <a:r>
              <a:rPr lang="en-US" altLang="en-IN" sz="3200" b="1" dirty="0"/>
              <a:t>Usability: </a:t>
            </a:r>
            <a:r>
              <a:rPr lang="en-US" altLang="en-IN" sz="3200" b="0" dirty="0"/>
              <a:t>The software is interactive and easy to use.</a:t>
            </a:r>
            <a:r>
              <a:rPr lang="en-US" altLang="en-IN" sz="3200" b="1" dirty="0"/>
              <a:t> </a:t>
            </a:r>
            <a:endParaRPr lang="en-US" sz="3200" b="0" dirty="0"/>
          </a:p>
          <a:p>
            <a:endParaRPr lang="en-US" sz="3200" b="1" dirty="0"/>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itle 1"/>
          <p:cNvSpPr>
            <a:spLocks noGrp="1"/>
          </p:cNvSpPr>
          <p:nvPr>
            <p:ph type="title"/>
          </p:nvPr>
        </p:nvSpPr>
        <p:spPr>
          <a:xfrm>
            <a:off x="1837678" y="302982"/>
            <a:ext cx="8754122" cy="1325563"/>
          </a:xfrm>
        </p:spPr>
        <p:txBody>
          <a:bodyPr/>
          <a:lstStyle/>
          <a:p>
            <a:r>
              <a:rPr lang="en-US" altLang="en-IN" dirty="0"/>
              <a:t>System</a:t>
            </a:r>
            <a:r>
              <a:rPr lang="en-US" dirty="0"/>
              <a:t> Requirement</a:t>
            </a:r>
            <a:r>
              <a:rPr lang="en-US" altLang="en-IN" dirty="0"/>
              <a:t>s</a:t>
            </a:r>
            <a:endParaRPr lang="en-IN" dirty="0"/>
          </a:p>
        </p:txBody>
      </p:sp>
      <p:sp>
        <p:nvSpPr>
          <p:cNvPr id="1048630" name="Content Placeholder 2"/>
          <p:cNvSpPr>
            <a:spLocks noGrp="1"/>
          </p:cNvSpPr>
          <p:nvPr>
            <p:ph idx="1"/>
          </p:nvPr>
        </p:nvSpPr>
        <p:spPr>
          <a:xfrm>
            <a:off x="1562100" y="1628545"/>
            <a:ext cx="9791700" cy="4548418"/>
          </a:xfrm>
        </p:spPr>
        <p:txBody>
          <a:bodyPr>
            <a:normAutofit fontScale="89286" lnSpcReduction="10000"/>
          </a:bodyPr>
          <a:lstStyle/>
          <a:p>
            <a:pPr>
              <a:buFont typeface="Wingdings" panose="05000000000000000000" pitchFamily="2" charset="2"/>
              <a:buChar char="Ø"/>
            </a:pPr>
            <a:r>
              <a:rPr lang="en-US" sz="3335" b="1" dirty="0"/>
              <a:t>Hardware Requirement</a:t>
            </a:r>
          </a:p>
          <a:p>
            <a:r>
              <a:rPr lang="en-IN" dirty="0"/>
              <a:t>C</a:t>
            </a:r>
            <a:r>
              <a:rPr lang="en-US" altLang="en-IN" dirty="0"/>
              <a:t>C</a:t>
            </a:r>
            <a:r>
              <a:rPr lang="en-IN" dirty="0"/>
              <a:t>TV Camera or any other video source</a:t>
            </a:r>
            <a:r>
              <a:rPr lang="en-US" altLang="en-IN" dirty="0"/>
              <a:t>.</a:t>
            </a:r>
            <a:endParaRPr lang="en-US" dirty="0"/>
          </a:p>
          <a:p>
            <a:r>
              <a:rPr lang="en-US" altLang="en-IN" dirty="0"/>
              <a:t>RAM 4 GB or more</a:t>
            </a:r>
            <a:endParaRPr lang="en-US" dirty="0"/>
          </a:p>
          <a:p>
            <a:r>
              <a:rPr lang="en-US" altLang="en-IN" dirty="0"/>
              <a:t>CPU Intel core or better.</a:t>
            </a:r>
            <a:endParaRPr lang="en-US" dirty="0"/>
          </a:p>
          <a:p>
            <a:pPr>
              <a:buFont typeface="Wingdings" panose="05000000000000000000" pitchFamily="2" charset="2"/>
              <a:buChar char="Ø"/>
            </a:pPr>
            <a:r>
              <a:rPr lang="en-US" sz="3370" b="1" dirty="0"/>
              <a:t>Software Requirement</a:t>
            </a:r>
          </a:p>
          <a:p>
            <a:r>
              <a:rPr lang="en-US" b="0" i="0" dirty="0">
                <a:solidFill>
                  <a:srgbClr val="292929"/>
                </a:solidFill>
                <a:effectLst/>
                <a:latin typeface="medium-content-serif-font"/>
              </a:rPr>
              <a:t>Python 3.5.2</a:t>
            </a:r>
          </a:p>
          <a:p>
            <a:r>
              <a:rPr lang="en-US" b="0" i="0" dirty="0">
                <a:solidFill>
                  <a:srgbClr val="292929"/>
                </a:solidFill>
                <a:effectLst/>
                <a:latin typeface="medium-content-serif-font"/>
              </a:rPr>
              <a:t>Open cv(CV2) 4.2.0</a:t>
            </a:r>
          </a:p>
          <a:p>
            <a:r>
              <a:rPr lang="en-US" b="0" i="0" dirty="0" err="1">
                <a:solidFill>
                  <a:srgbClr val="292929"/>
                </a:solidFill>
                <a:effectLst/>
                <a:latin typeface="medium-content-serif-font"/>
              </a:rPr>
              <a:t>numpy</a:t>
            </a:r>
            <a:r>
              <a:rPr lang="en-US" b="0" i="0" dirty="0">
                <a:solidFill>
                  <a:srgbClr val="292929"/>
                </a:solidFill>
                <a:effectLst/>
                <a:latin typeface="medium-content-serif-font"/>
              </a:rPr>
              <a:t> 1.14.5</a:t>
            </a:r>
          </a:p>
          <a:p>
            <a:r>
              <a:rPr lang="en-IN" b="0" i="0" dirty="0">
                <a:solidFill>
                  <a:srgbClr val="292929"/>
                </a:solidFill>
                <a:effectLst/>
                <a:latin typeface="medium-content-serif-font"/>
              </a:rPr>
              <a:t>For person detection:</a:t>
            </a:r>
            <a:br>
              <a:rPr lang="en-IN" dirty="0"/>
            </a:br>
            <a:r>
              <a:rPr lang="en-IN" b="0" i="0" dirty="0">
                <a:solidFill>
                  <a:srgbClr val="292929"/>
                </a:solidFill>
                <a:effectLst/>
                <a:latin typeface="medium-content-serif-font"/>
              </a:rPr>
              <a:t>yolov3 </a:t>
            </a:r>
            <a:endParaRPr lang="en-IN" dirty="0"/>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itle 1"/>
          <p:cNvSpPr>
            <a:spLocks noGrp="1"/>
          </p:cNvSpPr>
          <p:nvPr>
            <p:ph type="title"/>
          </p:nvPr>
        </p:nvSpPr>
        <p:spPr/>
        <p:txBody>
          <a:bodyPr>
            <a:normAutofit fontScale="90000"/>
          </a:bodyPr>
          <a:lstStyle/>
          <a:p>
            <a:r>
              <a:rPr lang="en-US" altLang="en-IN" sz="3775" b="1" dirty="0"/>
              <a:t>Data</a:t>
            </a:r>
            <a:r>
              <a:rPr lang="en-US" sz="3775" b="1" dirty="0"/>
              <a:t> Flow Diagram</a:t>
            </a:r>
            <a:br>
              <a:rPr lang="en-US" sz="3775" b="1" dirty="0"/>
            </a:br>
            <a:br>
              <a:rPr lang="en-US" sz="3200" dirty="0"/>
            </a:br>
            <a:r>
              <a:rPr lang="en-US" sz="3200" dirty="0"/>
              <a:t>   </a:t>
            </a:r>
            <a:r>
              <a:rPr lang="en-US" altLang="en-IN" sz="3200" dirty="0"/>
              <a:t>level</a:t>
            </a:r>
            <a:r>
              <a:rPr lang="en-US" sz="3200" dirty="0"/>
              <a:t> 0</a:t>
            </a:r>
            <a:endParaRPr lang="en-IN" sz="3200" dirty="0"/>
          </a:p>
        </p:txBody>
      </p:sp>
      <p:pic>
        <p:nvPicPr>
          <p:cNvPr id="2097164" name="Picture 2097163"/>
          <p:cNvPicPr/>
          <p:nvPr/>
        </p:nvPicPr>
        <p:blipFill>
          <a:blip r:embed="rId2"/>
          <a:stretch>
            <a:fillRect/>
          </a:stretch>
        </p:blipFill>
        <p:spPr>
          <a:xfrm>
            <a:off x="966870" y="2215858"/>
            <a:ext cx="11225129" cy="2480429"/>
          </a:xfrm>
          <a:prstGeom prst="rect">
            <a:avLst/>
          </a:prstGeom>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Title 1"/>
          <p:cNvSpPr>
            <a:spLocks noGrp="1"/>
          </p:cNvSpPr>
          <p:nvPr>
            <p:ph type="title"/>
          </p:nvPr>
        </p:nvSpPr>
        <p:spPr>
          <a:xfrm>
            <a:off x="2343704" y="365125"/>
            <a:ext cx="9010095" cy="558153"/>
          </a:xfrm>
        </p:spPr>
        <p:txBody>
          <a:bodyPr>
            <a:normAutofit fontScale="90000"/>
          </a:bodyPr>
          <a:lstStyle/>
          <a:p>
            <a:r>
              <a:rPr lang="en-US" altLang="en-IN" sz="3200" dirty="0"/>
              <a:t>Level</a:t>
            </a:r>
            <a:r>
              <a:rPr lang="en-US" sz="3200" dirty="0"/>
              <a:t> 1</a:t>
            </a:r>
            <a:endParaRPr lang="en-IN" sz="3200" dirty="0"/>
          </a:p>
        </p:txBody>
      </p:sp>
      <p:pic>
        <p:nvPicPr>
          <p:cNvPr id="2097165" name="Picture 2097164"/>
          <p:cNvPicPr/>
          <p:nvPr/>
        </p:nvPicPr>
        <p:blipFill>
          <a:blip r:embed="rId2"/>
          <a:stretch>
            <a:fillRect/>
          </a:stretch>
        </p:blipFill>
        <p:spPr>
          <a:xfrm>
            <a:off x="1571348" y="1136342"/>
            <a:ext cx="10620652" cy="5757169"/>
          </a:xfrm>
          <a:prstGeom prst="rect">
            <a:avLst/>
          </a:prstGeom>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itle 1"/>
          <p:cNvSpPr>
            <a:spLocks noGrp="1"/>
          </p:cNvSpPr>
          <p:nvPr>
            <p:ph type="title"/>
          </p:nvPr>
        </p:nvSpPr>
        <p:spPr>
          <a:xfrm>
            <a:off x="3071674" y="124287"/>
            <a:ext cx="8282126" cy="585927"/>
          </a:xfrm>
        </p:spPr>
        <p:txBody>
          <a:bodyPr>
            <a:normAutofit/>
          </a:bodyPr>
          <a:lstStyle/>
          <a:p>
            <a:r>
              <a:rPr lang="en-US" altLang="en-IN" sz="3200" dirty="0"/>
              <a:t>Level</a:t>
            </a:r>
            <a:r>
              <a:rPr lang="en-US" sz="3200" dirty="0"/>
              <a:t> 2</a:t>
            </a:r>
            <a:endParaRPr lang="en-IN" sz="3200" dirty="0"/>
          </a:p>
        </p:txBody>
      </p:sp>
      <p:pic>
        <p:nvPicPr>
          <p:cNvPr id="2097166" name="Picture 2097165"/>
          <p:cNvPicPr/>
          <p:nvPr/>
        </p:nvPicPr>
        <p:blipFill>
          <a:blip r:embed="rId2"/>
          <a:stretch>
            <a:fillRect/>
          </a:stretch>
        </p:blipFill>
        <p:spPr>
          <a:xfrm>
            <a:off x="1740023" y="1003177"/>
            <a:ext cx="10451977" cy="5925844"/>
          </a:xfrm>
          <a:prstGeom prst="rect">
            <a:avLst/>
          </a:prstGeom>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1966192" y="134030"/>
            <a:ext cx="9029700" cy="1325563"/>
          </a:xfrm>
        </p:spPr>
        <p:txBody>
          <a:bodyPr/>
          <a:lstStyle/>
          <a:p>
            <a:r>
              <a:rPr lang="en-US" dirty="0"/>
              <a:t>Agenda</a:t>
            </a:r>
            <a:endParaRPr lang="en-IN" dirty="0"/>
          </a:p>
        </p:txBody>
      </p:sp>
      <p:sp>
        <p:nvSpPr>
          <p:cNvPr id="1048608" name="Content Placeholder 2"/>
          <p:cNvSpPr>
            <a:spLocks noGrp="1"/>
          </p:cNvSpPr>
          <p:nvPr>
            <p:ph idx="1"/>
          </p:nvPr>
        </p:nvSpPr>
        <p:spPr>
          <a:xfrm>
            <a:off x="1562100" y="1459593"/>
            <a:ext cx="5426363" cy="5199680"/>
          </a:xfrm>
        </p:spPr>
        <p:txBody>
          <a:bodyPr>
            <a:normAutofit fontScale="92857" lnSpcReduction="10000"/>
          </a:bodyPr>
          <a:lstStyle/>
          <a:p>
            <a:r>
              <a:rPr lang="en-US" altLang="en-IN" b="1" dirty="0"/>
              <a:t>Problem Statement</a:t>
            </a:r>
            <a:endParaRPr lang="zh-CN" altLang="en-US" b="1"/>
          </a:p>
          <a:p>
            <a:endParaRPr lang="zh-CN" altLang="en-US" b="1"/>
          </a:p>
          <a:p>
            <a:r>
              <a:rPr lang="en-US" b="1" dirty="0"/>
              <a:t>Motivation</a:t>
            </a:r>
            <a:endParaRPr lang="zh-CN" altLang="en-US" b="1"/>
          </a:p>
          <a:p>
            <a:endParaRPr lang="zh-CN" altLang="en-US" b="1"/>
          </a:p>
          <a:p>
            <a:r>
              <a:rPr lang="en-US" altLang="en-IN" b="1" dirty="0"/>
              <a:t>Objectives</a:t>
            </a:r>
            <a:endParaRPr lang="zh-CN" altLang="en-US" b="1"/>
          </a:p>
          <a:p>
            <a:endParaRPr lang="zh-CN" altLang="en-US" b="1"/>
          </a:p>
          <a:p>
            <a:r>
              <a:rPr lang="en-US" b="1" dirty="0"/>
              <a:t>Literature Survey</a:t>
            </a:r>
            <a:endParaRPr lang="zh-CN" altLang="en-US" b="1"/>
          </a:p>
          <a:p>
            <a:endParaRPr lang="zh-CN" altLang="en-US" b="1"/>
          </a:p>
          <a:p>
            <a:r>
              <a:rPr lang="en-US" b="1" dirty="0"/>
              <a:t>Proposed System</a:t>
            </a:r>
          </a:p>
          <a:p>
            <a:endParaRPr lang="en-US" b="1" dirty="0"/>
          </a:p>
          <a:p>
            <a:r>
              <a:rPr lang="en-US" b="1" dirty="0"/>
              <a:t>Advantages Of Purposed System</a:t>
            </a:r>
          </a:p>
          <a:p>
            <a:endParaRPr lang="en-IN" b="1" dirty="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A4E2A-B51D-42BE-8CE8-6C9BB9DC50F1}"/>
              </a:ext>
            </a:extLst>
          </p:cNvPr>
          <p:cNvSpPr>
            <a:spLocks noGrp="1"/>
          </p:cNvSpPr>
          <p:nvPr>
            <p:ph type="title"/>
          </p:nvPr>
        </p:nvSpPr>
        <p:spPr>
          <a:xfrm>
            <a:off x="2995127" y="1744824"/>
            <a:ext cx="6148874" cy="2220686"/>
          </a:xfrm>
        </p:spPr>
        <p:txBody>
          <a:bodyPr/>
          <a:lstStyle/>
          <a:p>
            <a:r>
              <a:rPr lang="en-US" dirty="0"/>
              <a:t>UML Diagrams</a:t>
            </a:r>
            <a:br>
              <a:rPr lang="en-US" dirty="0"/>
            </a:br>
            <a:r>
              <a:rPr lang="en-US" sz="1800" dirty="0">
                <a:latin typeface="+mn-lt"/>
              </a:rPr>
              <a:t>(</a:t>
            </a:r>
            <a:r>
              <a:rPr lang="en-IN" sz="1800" b="0" i="0" u="none" strike="noStrike" baseline="0" dirty="0">
                <a:latin typeface="+mn-lt"/>
              </a:rPr>
              <a:t>Unified </a:t>
            </a:r>
            <a:r>
              <a:rPr lang="en-IN" sz="1800" b="0" i="0" u="none" strike="noStrike" baseline="0" dirty="0" err="1">
                <a:latin typeface="+mn-lt"/>
              </a:rPr>
              <a:t>Modeling</a:t>
            </a:r>
            <a:r>
              <a:rPr lang="en-IN" sz="1800" b="0" i="0" u="none" strike="noStrike" baseline="0" dirty="0">
                <a:latin typeface="+mn-lt"/>
              </a:rPr>
              <a:t> Language</a:t>
            </a:r>
            <a:r>
              <a:rPr lang="en-US" sz="1800" b="0" i="0" u="none" strike="noStrike" baseline="0" dirty="0">
                <a:latin typeface="+mn-lt"/>
              </a:rPr>
              <a:t>)</a:t>
            </a:r>
            <a:endParaRPr lang="en-IN" dirty="0">
              <a:latin typeface="+mn-lt"/>
            </a:endParaRPr>
          </a:p>
        </p:txBody>
      </p:sp>
    </p:spTree>
    <p:extLst>
      <p:ext uri="{BB962C8B-B14F-4D97-AF65-F5344CB8AC3E}">
        <p14:creationId xmlns:p14="http://schemas.microsoft.com/office/powerpoint/2010/main" val="400899156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a:spLocks noGrp="1"/>
          </p:cNvSpPr>
          <p:nvPr>
            <p:ph type="title"/>
          </p:nvPr>
        </p:nvSpPr>
        <p:spPr>
          <a:xfrm>
            <a:off x="2875597" y="1"/>
            <a:ext cx="9029700" cy="861134"/>
          </a:xfrm>
        </p:spPr>
        <p:txBody>
          <a:bodyPr>
            <a:normAutofit/>
          </a:bodyPr>
          <a:lstStyle/>
          <a:p>
            <a:r>
              <a:rPr lang="en-US" altLang="en-IN" sz="3900" b="0" dirty="0"/>
              <a:t>Use</a:t>
            </a:r>
            <a:r>
              <a:rPr lang="en-US" sz="3900" b="0" dirty="0"/>
              <a:t> Case Diagram</a:t>
            </a:r>
            <a:endParaRPr lang="en-IN" sz="3900" b="0" dirty="0"/>
          </a:p>
        </p:txBody>
      </p:sp>
      <p:pic>
        <p:nvPicPr>
          <p:cNvPr id="3" name="Picture 2"/>
          <p:cNvPicPr>
            <a:picLocks noChangeAspect="1"/>
          </p:cNvPicPr>
          <p:nvPr/>
        </p:nvPicPr>
        <p:blipFill>
          <a:blip r:embed="rId3"/>
          <a:stretch>
            <a:fillRect/>
          </a:stretch>
        </p:blipFill>
        <p:spPr>
          <a:xfrm>
            <a:off x="2467962" y="755780"/>
            <a:ext cx="7256076" cy="6102220"/>
          </a:xfrm>
          <a:prstGeom prst="rect">
            <a:avLst/>
          </a:prstGeom>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Title 1"/>
          <p:cNvSpPr>
            <a:spLocks noGrp="1"/>
          </p:cNvSpPr>
          <p:nvPr>
            <p:ph type="title"/>
          </p:nvPr>
        </p:nvSpPr>
        <p:spPr>
          <a:xfrm>
            <a:off x="2324100" y="365126"/>
            <a:ext cx="9029700" cy="478253"/>
          </a:xfrm>
        </p:spPr>
        <p:txBody>
          <a:bodyPr>
            <a:noAutofit/>
          </a:bodyPr>
          <a:lstStyle/>
          <a:p>
            <a:r>
              <a:rPr lang="en-US" altLang="en-IN" sz="3800" dirty="0"/>
              <a:t>Class</a:t>
            </a:r>
            <a:r>
              <a:rPr lang="en-US" sz="3800" dirty="0"/>
              <a:t> Diagram</a:t>
            </a:r>
            <a:endParaRPr lang="en-IN" sz="3800" dirty="0"/>
          </a:p>
        </p:txBody>
      </p:sp>
      <p:pic>
        <p:nvPicPr>
          <p:cNvPr id="2097168" name="Picture 2097167"/>
          <p:cNvPicPr/>
          <p:nvPr/>
        </p:nvPicPr>
        <p:blipFill>
          <a:blip r:embed="rId2"/>
          <a:stretch>
            <a:fillRect/>
          </a:stretch>
        </p:blipFill>
        <p:spPr>
          <a:xfrm>
            <a:off x="1722268" y="958788"/>
            <a:ext cx="10469732" cy="5899212"/>
          </a:xfrm>
          <a:prstGeom prst="rect">
            <a:avLst/>
          </a:prstGeom>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
          <p:cNvSpPr>
            <a:spLocks noGrp="1"/>
          </p:cNvSpPr>
          <p:nvPr>
            <p:ph type="title"/>
          </p:nvPr>
        </p:nvSpPr>
        <p:spPr>
          <a:xfrm>
            <a:off x="2324100" y="365125"/>
            <a:ext cx="9029700" cy="540397"/>
          </a:xfrm>
        </p:spPr>
        <p:txBody>
          <a:bodyPr>
            <a:noAutofit/>
          </a:bodyPr>
          <a:lstStyle/>
          <a:p>
            <a:r>
              <a:rPr lang="en-US" altLang="en-IN" sz="4000" dirty="0"/>
              <a:t>Object</a:t>
            </a:r>
            <a:r>
              <a:rPr lang="en-US" sz="4000" dirty="0"/>
              <a:t> Diagram</a:t>
            </a:r>
            <a:endParaRPr lang="en-IN" sz="4000" dirty="0"/>
          </a:p>
        </p:txBody>
      </p:sp>
      <p:pic>
        <p:nvPicPr>
          <p:cNvPr id="2097169" name="Picture 2097168"/>
          <p:cNvPicPr/>
          <p:nvPr/>
        </p:nvPicPr>
        <p:blipFill>
          <a:blip r:embed="rId2"/>
          <a:stretch>
            <a:fillRect/>
          </a:stretch>
        </p:blipFill>
        <p:spPr>
          <a:xfrm>
            <a:off x="1793289" y="1003178"/>
            <a:ext cx="10398711" cy="5854822"/>
          </a:xfrm>
          <a:prstGeom prst="rect">
            <a:avLst/>
          </a:prstGeom>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itle 1"/>
          <p:cNvSpPr>
            <a:spLocks noGrp="1"/>
          </p:cNvSpPr>
          <p:nvPr>
            <p:ph type="title"/>
          </p:nvPr>
        </p:nvSpPr>
        <p:spPr>
          <a:xfrm>
            <a:off x="2324100" y="365125"/>
            <a:ext cx="9029700" cy="646929"/>
          </a:xfrm>
        </p:spPr>
        <p:txBody>
          <a:bodyPr>
            <a:normAutofit fontScale="90000"/>
          </a:bodyPr>
          <a:lstStyle/>
          <a:p>
            <a:r>
              <a:rPr lang="en-US" altLang="en-IN" sz="3800" dirty="0"/>
              <a:t>Sequence</a:t>
            </a:r>
            <a:r>
              <a:rPr lang="en-US" sz="3800" dirty="0"/>
              <a:t> Diagram</a:t>
            </a:r>
            <a:endParaRPr lang="en-IN" sz="3800" dirty="0"/>
          </a:p>
        </p:txBody>
      </p:sp>
      <p:pic>
        <p:nvPicPr>
          <p:cNvPr id="4" name="Picture 3"/>
          <p:cNvPicPr>
            <a:picLocks noChangeAspect="1"/>
          </p:cNvPicPr>
          <p:nvPr/>
        </p:nvPicPr>
        <p:blipFill>
          <a:blip r:embed="rId2"/>
          <a:stretch>
            <a:fillRect/>
          </a:stretch>
        </p:blipFill>
        <p:spPr>
          <a:xfrm>
            <a:off x="1" y="1012054"/>
            <a:ext cx="12192000" cy="5845946"/>
          </a:xfrm>
          <a:prstGeom prst="rect">
            <a:avLst/>
          </a:prstGeom>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a:xfrm>
            <a:off x="2324100" y="365126"/>
            <a:ext cx="9029700" cy="620296"/>
          </a:xfrm>
        </p:spPr>
        <p:txBody>
          <a:bodyPr>
            <a:noAutofit/>
          </a:bodyPr>
          <a:lstStyle/>
          <a:p>
            <a:r>
              <a:rPr lang="en-US" altLang="en-IN" sz="4000" dirty="0"/>
              <a:t>Activity</a:t>
            </a:r>
            <a:r>
              <a:rPr lang="en-US" sz="4000" dirty="0"/>
              <a:t> Diagram</a:t>
            </a:r>
            <a:endParaRPr lang="en-IN" sz="4000" dirty="0"/>
          </a:p>
        </p:txBody>
      </p:sp>
      <p:pic>
        <p:nvPicPr>
          <p:cNvPr id="2097153" name="Content Placeholder 6"/>
          <p:cNvPicPr>
            <a:picLocks noGrp="1" noChangeAspect="1"/>
          </p:cNvPicPr>
          <p:nvPr>
            <p:ph idx="1"/>
          </p:nvPr>
        </p:nvPicPr>
        <p:blipFill>
          <a:blip r:embed="rId2"/>
          <a:stretch>
            <a:fillRect/>
          </a:stretch>
        </p:blipFill>
        <p:spPr>
          <a:xfrm>
            <a:off x="0" y="1074198"/>
            <a:ext cx="12191999" cy="5830502"/>
          </a:xfrm>
        </p:spPr>
      </p:pic>
      <p:sp>
        <p:nvSpPr>
          <p:cNvPr id="1048593" name="TextBox 1"/>
          <p:cNvSpPr txBox="1"/>
          <p:nvPr/>
        </p:nvSpPr>
        <p:spPr>
          <a:xfrm>
            <a:off x="3710866" y="4724391"/>
            <a:ext cx="1740023" cy="307777"/>
          </a:xfrm>
          <a:prstGeom prst="rect">
            <a:avLst/>
          </a:prstGeom>
          <a:noFill/>
          <a:ln>
            <a:solidFill>
              <a:schemeClr val="bg2"/>
            </a:solidFill>
          </a:ln>
        </p:spPr>
        <p:txBody>
          <a:bodyPr wrap="square" rtlCol="0" anchor="ctr" anchorCtr="1">
            <a:spAutoFit/>
          </a:bodyPr>
          <a:lstStyle/>
          <a:p>
            <a:r>
              <a:rPr lang="en-US" sz="1400" dirty="0">
                <a:solidFill>
                  <a:schemeClr val="bg1">
                    <a:lumMod val="50000"/>
                  </a:schemeClr>
                </a:solidFill>
              </a:rPr>
              <a:t>No</a:t>
            </a:r>
            <a:endParaRPr lang="en-US" dirty="0">
              <a:solidFill>
                <a:schemeClr val="bg1">
                  <a:lumMod val="50000"/>
                </a:schemeClr>
              </a:solidFill>
            </a:endParaRPr>
          </a:p>
        </p:txBody>
      </p:sp>
      <p:sp>
        <p:nvSpPr>
          <p:cNvPr id="1048594" name="TextBox 2"/>
          <p:cNvSpPr txBox="1"/>
          <p:nvPr/>
        </p:nvSpPr>
        <p:spPr>
          <a:xfrm>
            <a:off x="6096000" y="4724391"/>
            <a:ext cx="1467774" cy="307777"/>
          </a:xfrm>
          <a:prstGeom prst="rect">
            <a:avLst/>
          </a:prstGeom>
          <a:noFill/>
          <a:ln>
            <a:solidFill>
              <a:schemeClr val="bg2"/>
            </a:solidFill>
          </a:ln>
        </p:spPr>
        <p:txBody>
          <a:bodyPr wrap="square" rtlCol="0" anchor="ctr" anchorCtr="1">
            <a:spAutoFit/>
          </a:bodyPr>
          <a:lstStyle/>
          <a:p>
            <a:r>
              <a:rPr lang="en-US" sz="1400" dirty="0">
                <a:solidFill>
                  <a:schemeClr val="bg1">
                    <a:lumMod val="50000"/>
                  </a:schemeClr>
                </a:solidFill>
              </a:rPr>
              <a:t>Yes</a:t>
            </a:r>
            <a:endParaRPr lang="en-US" dirty="0">
              <a:solidFill>
                <a:schemeClr val="bg1">
                  <a:lumMod val="50000"/>
                </a:schemeClr>
              </a:solidFill>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Title 1048628"/>
          <p:cNvSpPr>
            <a:spLocks noGrp="1"/>
          </p:cNvSpPr>
          <p:nvPr>
            <p:ph type="title"/>
          </p:nvPr>
        </p:nvSpPr>
        <p:spPr>
          <a:xfrm>
            <a:off x="2432554" y="82344"/>
            <a:ext cx="9029700" cy="796545"/>
          </a:xfrm>
        </p:spPr>
        <p:txBody>
          <a:bodyPr/>
          <a:lstStyle/>
          <a:p>
            <a:r>
              <a:rPr lang="en-US" altLang="en-IN" dirty="0"/>
              <a:t>Deployment Diagram</a:t>
            </a:r>
            <a:endParaRPr lang="en-IN" dirty="0"/>
          </a:p>
        </p:txBody>
      </p:sp>
      <p:pic>
        <p:nvPicPr>
          <p:cNvPr id="2097171" name="Picture 2097170"/>
          <p:cNvPicPr/>
          <p:nvPr/>
        </p:nvPicPr>
        <p:blipFill>
          <a:blip r:embed="rId2"/>
          <a:stretch>
            <a:fillRect/>
          </a:stretch>
        </p:blipFill>
        <p:spPr>
          <a:xfrm>
            <a:off x="1660124" y="1038687"/>
            <a:ext cx="10531876" cy="5828190"/>
          </a:xfrm>
          <a:prstGeom prst="rect">
            <a:avLst/>
          </a:prstGeom>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Title 1048700"/>
          <p:cNvSpPr>
            <a:spLocks noGrp="1"/>
          </p:cNvSpPr>
          <p:nvPr>
            <p:ph type="title"/>
          </p:nvPr>
        </p:nvSpPr>
        <p:spPr>
          <a:xfrm>
            <a:off x="2324100" y="150920"/>
            <a:ext cx="9029700" cy="790114"/>
          </a:xfrm>
        </p:spPr>
        <p:txBody>
          <a:bodyPr>
            <a:normAutofit/>
          </a:bodyPr>
          <a:lstStyle/>
          <a:p>
            <a:r>
              <a:rPr lang="en-US" altLang="en-IN" dirty="0"/>
              <a:t>Component Diagram</a:t>
            </a:r>
            <a:endParaRPr lang="en-IN" dirty="0"/>
          </a:p>
        </p:txBody>
      </p:sp>
      <p:pic>
        <p:nvPicPr>
          <p:cNvPr id="2097172" name="Picture 2097171"/>
          <p:cNvPicPr/>
          <p:nvPr/>
        </p:nvPicPr>
        <p:blipFill>
          <a:blip r:embed="rId2"/>
          <a:stretch>
            <a:fillRect/>
          </a:stretch>
        </p:blipFill>
        <p:spPr>
          <a:xfrm>
            <a:off x="1642370" y="1091953"/>
            <a:ext cx="10549630" cy="5837068"/>
          </a:xfrm>
          <a:prstGeom prst="rect">
            <a:avLst/>
          </a:prstGeom>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Title 1048702"/>
          <p:cNvSpPr>
            <a:spLocks noGrp="1"/>
          </p:cNvSpPr>
          <p:nvPr>
            <p:ph type="title"/>
          </p:nvPr>
        </p:nvSpPr>
        <p:spPr>
          <a:xfrm>
            <a:off x="2324100" y="230818"/>
            <a:ext cx="9029700" cy="612561"/>
          </a:xfrm>
        </p:spPr>
        <p:txBody>
          <a:bodyPr>
            <a:normAutofit fontScale="90000"/>
          </a:bodyPr>
          <a:lstStyle/>
          <a:p>
            <a:r>
              <a:rPr lang="en-US" altLang="en-IN" dirty="0"/>
              <a:t>Package Diagram</a:t>
            </a:r>
            <a:endParaRPr lang="en-IN" dirty="0"/>
          </a:p>
        </p:txBody>
      </p:sp>
      <p:pic>
        <p:nvPicPr>
          <p:cNvPr id="2097173" name="Picture 2097172"/>
          <p:cNvPicPr/>
          <p:nvPr/>
        </p:nvPicPr>
        <p:blipFill>
          <a:blip r:embed="rId2"/>
          <a:stretch>
            <a:fillRect/>
          </a:stretch>
        </p:blipFill>
        <p:spPr>
          <a:xfrm>
            <a:off x="1748902" y="1020932"/>
            <a:ext cx="10443098" cy="5837068"/>
          </a:xfrm>
          <a:prstGeom prst="rect">
            <a:avLst/>
          </a:prstGeom>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
          <p:cNvSpPr>
            <a:spLocks noGrp="1"/>
          </p:cNvSpPr>
          <p:nvPr>
            <p:ph type="title"/>
          </p:nvPr>
        </p:nvSpPr>
        <p:spPr>
          <a:xfrm>
            <a:off x="1581150" y="374456"/>
            <a:ext cx="9029700" cy="1325563"/>
          </a:xfrm>
        </p:spPr>
        <p:txBody>
          <a:bodyPr/>
          <a:lstStyle/>
          <a:p>
            <a:r>
              <a:rPr lang="en-US" dirty="0"/>
              <a:t>Algorithm</a:t>
            </a:r>
            <a:endParaRPr lang="en-IN" dirty="0"/>
          </a:p>
        </p:txBody>
      </p:sp>
      <p:sp>
        <p:nvSpPr>
          <p:cNvPr id="1048587" name="Content Placeholder 2"/>
          <p:cNvSpPr>
            <a:spLocks noGrp="1"/>
          </p:cNvSpPr>
          <p:nvPr>
            <p:ph idx="1"/>
          </p:nvPr>
        </p:nvSpPr>
        <p:spPr/>
        <p:txBody>
          <a:bodyPr>
            <a:normAutofit/>
          </a:bodyPr>
          <a:lstStyle/>
          <a:p>
            <a:pPr algn="l"/>
            <a:r>
              <a:rPr lang="en-US" altLang="en-IN" b="1" dirty="0">
                <a:ea typeface="+mn-lt"/>
                <a:cs typeface="+mn-lt"/>
              </a:rPr>
              <a:t>We’ll be using the YOLO object detector to detect people in our video stream.</a:t>
            </a:r>
            <a:endParaRPr lang="en-US" b="1" dirty="0">
              <a:ea typeface="+mn-lt"/>
              <a:cs typeface="+mn-lt"/>
            </a:endParaRPr>
          </a:p>
          <a:p>
            <a:pPr algn="l"/>
            <a:r>
              <a:rPr lang="en-US" altLang="en-IN" b="1" dirty="0">
                <a:ea typeface="+mn-lt"/>
                <a:cs typeface="+mn-lt"/>
              </a:rPr>
              <a:t>Calculate distance between two points(</a:t>
            </a:r>
            <a:r>
              <a:rPr lang="en-IN" sz="2400" b="1" dirty="0">
                <a:effectLst/>
                <a:ea typeface="Times New Roman" panose="02020603050405020304" pitchFamily="18" charset="0"/>
              </a:rPr>
              <a:t>Euclidean Distance</a:t>
            </a:r>
            <a:r>
              <a:rPr lang="en-US" altLang="en-IN" b="1" dirty="0">
                <a:ea typeface="+mn-lt"/>
                <a:cs typeface="+mn-lt"/>
              </a:rPr>
              <a:t>).</a:t>
            </a:r>
            <a:endParaRPr lang="en-US" b="1" dirty="0">
              <a:ea typeface="+mn-lt"/>
              <a:cs typeface="+mn-lt"/>
            </a:endParaRPr>
          </a:p>
          <a:p>
            <a:pPr algn="l"/>
            <a:r>
              <a:rPr lang="en-US" altLang="en-IN" b="1" dirty="0">
                <a:ea typeface="+mn-lt"/>
                <a:cs typeface="+mn-lt"/>
              </a:rPr>
              <a:t>Convert center coordinates into rectangle coordinates</a:t>
            </a:r>
            <a:endParaRPr lang="en-US" b="1" dirty="0">
              <a:ea typeface="+mn-lt"/>
              <a:cs typeface="+mn-lt"/>
            </a:endParaRPr>
          </a:p>
          <a:p>
            <a:pPr algn="l"/>
            <a:r>
              <a:rPr lang="en-US" altLang="en-IN" b="1" dirty="0">
                <a:ea typeface="+mn-lt"/>
                <a:cs typeface="+mn-lt"/>
              </a:rPr>
              <a:t>Filter the person class from the detections and get a bounding box centroid for each person detected.</a:t>
            </a:r>
            <a:endParaRPr lang="en-US" b="1" dirty="0">
              <a:ea typeface="+mn-lt"/>
              <a:cs typeface="+mn-lt"/>
            </a:endParaRPr>
          </a:p>
          <a:p>
            <a:pPr algn="l"/>
            <a:r>
              <a:rPr lang="en-US" altLang="en-IN" b="1" dirty="0">
                <a:ea typeface="+mn-lt"/>
                <a:cs typeface="+mn-lt"/>
              </a:rPr>
              <a:t>Check which person bounding boxes are close to each other.</a:t>
            </a:r>
            <a:endParaRPr lang="en-US" b="1" dirty="0">
              <a:ea typeface="+mn-lt"/>
              <a:cs typeface="+mn-lt"/>
            </a:endParaRPr>
          </a:p>
          <a:p>
            <a:pPr algn="l"/>
            <a:r>
              <a:rPr lang="en-US" altLang="en-IN" b="1" dirty="0">
                <a:ea typeface="+mn-lt"/>
                <a:cs typeface="+mn-lt"/>
              </a:rPr>
              <a:t>Display risk analytics and risk indicators.</a:t>
            </a:r>
            <a:endParaRPr lang="en-US" b="1" dirty="0">
              <a:ea typeface="+mn-lt"/>
              <a:cs typeface="+mn-lt"/>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Content Placeholder 1048597"/>
          <p:cNvSpPr>
            <a:spLocks noGrp="1"/>
          </p:cNvSpPr>
          <p:nvPr>
            <p:ph idx="1"/>
          </p:nvPr>
        </p:nvSpPr>
        <p:spPr>
          <a:xfrm>
            <a:off x="1611032" y="946983"/>
            <a:ext cx="9791700" cy="5670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b="1" dirty="0"/>
              <a:t>Working</a:t>
            </a:r>
          </a:p>
          <a:p>
            <a:endParaRPr lang="zh-CN" altLang="en-US"/>
          </a:p>
          <a:p>
            <a:r>
              <a:rPr lang="en-US" altLang="en-IN" b="1" dirty="0"/>
              <a:t>Functional Requirements</a:t>
            </a:r>
            <a:endParaRPr lang="zh-CN" altLang="en-US" b="1"/>
          </a:p>
          <a:p>
            <a:endParaRPr lang="zh-CN" altLang="en-US" b="1"/>
          </a:p>
          <a:p>
            <a:r>
              <a:rPr lang="en-US" altLang="en-IN" b="1" dirty="0"/>
              <a:t>Non Functional Requirements</a:t>
            </a:r>
            <a:endParaRPr lang="zh-CN" altLang="en-US" b="1"/>
          </a:p>
          <a:p>
            <a:endParaRPr lang="zh-CN" altLang="en-US" b="1"/>
          </a:p>
          <a:p>
            <a:r>
              <a:rPr lang="en-US" altLang="en-IN" b="1" dirty="0"/>
              <a:t>System Requirements</a:t>
            </a:r>
            <a:endParaRPr lang="zh-CN" altLang="en-US" b="1"/>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4905" y="-165735"/>
            <a:ext cx="9029700" cy="1325563"/>
          </a:xfrm>
        </p:spPr>
        <p:txBody>
          <a:bodyPr/>
          <a:lstStyle/>
          <a:p>
            <a:r>
              <a:rPr lang="en-IN" altLang="en-US"/>
              <a:t>RMMM Plan</a:t>
            </a:r>
          </a:p>
        </p:txBody>
      </p:sp>
      <p:sp>
        <p:nvSpPr>
          <p:cNvPr id="3" name="Content Placeholder 2"/>
          <p:cNvSpPr>
            <a:spLocks noGrp="1"/>
          </p:cNvSpPr>
          <p:nvPr>
            <p:ph idx="1"/>
          </p:nvPr>
        </p:nvSpPr>
        <p:spPr>
          <a:xfrm>
            <a:off x="657225" y="815340"/>
            <a:ext cx="10696575" cy="5949950"/>
          </a:xfrm>
        </p:spPr>
        <p:txBody>
          <a:bodyPr/>
          <a:lstStyle/>
          <a:p>
            <a:pPr marL="0" indent="0">
              <a:buNone/>
            </a:pPr>
            <a:r>
              <a:rPr lang="en-US">
                <a:sym typeface="+mn-ea"/>
              </a:rPr>
              <a:t>The R.M.M.M (Risk Mitigation Monitoring and Management) plan is a document in which all the risk analysis activities are described.</a:t>
            </a:r>
          </a:p>
          <a:p>
            <a:r>
              <a:rPr lang="en-US" b="1">
                <a:sym typeface="+mn-ea"/>
              </a:rPr>
              <a:t>Risk:</a:t>
            </a:r>
          </a:p>
          <a:p>
            <a:pPr marL="0" indent="0">
              <a:buNone/>
            </a:pPr>
            <a:r>
              <a:rPr lang="en-IN" altLang="en-US">
                <a:sym typeface="+mn-ea"/>
              </a:rPr>
              <a:t>  Power cutoff.</a:t>
            </a:r>
            <a:br>
              <a:rPr lang="en-US">
                <a:sym typeface="+mn-ea"/>
              </a:rPr>
            </a:br>
            <a:r>
              <a:rPr lang="en-US">
                <a:sym typeface="+mn-ea"/>
              </a:rPr>
              <a:t>  Possible loss that may occur.</a:t>
            </a:r>
            <a:br>
              <a:rPr lang="en-US">
                <a:sym typeface="+mn-ea"/>
              </a:rPr>
            </a:br>
            <a:r>
              <a:rPr lang="en-US">
                <a:sym typeface="+mn-ea"/>
              </a:rPr>
              <a:t>  Market risk of having same application.</a:t>
            </a:r>
          </a:p>
          <a:p>
            <a:pPr marL="0" indent="0">
              <a:buNone/>
            </a:pPr>
            <a:endParaRPr lang="en-US">
              <a:sym typeface="+mn-ea"/>
            </a:endParaRPr>
          </a:p>
          <a:p>
            <a:r>
              <a:rPr lang="en-US" b="1">
                <a:sym typeface="+mn-ea"/>
              </a:rPr>
              <a:t>Mitigation:</a:t>
            </a:r>
            <a:br>
              <a:rPr lang="en-US">
                <a:sym typeface="+mn-ea"/>
              </a:rPr>
            </a:br>
            <a:r>
              <a:rPr lang="en-US">
                <a:sym typeface="+mn-ea"/>
              </a:rPr>
              <a:t>Mitigation means preventing</a:t>
            </a:r>
            <a:r>
              <a:rPr lang="en-IN" altLang="en-US">
                <a:sym typeface="+mn-ea"/>
              </a:rPr>
              <a:t>/avoiding</a:t>
            </a:r>
            <a:r>
              <a:rPr lang="en-US">
                <a:sym typeface="+mn-ea"/>
              </a:rPr>
              <a:t> the risk to occur</a:t>
            </a:r>
            <a:r>
              <a:rPr lang="en-IN" altLang="en-US">
                <a:sym typeface="+mn-ea"/>
              </a:rPr>
              <a:t>.</a:t>
            </a:r>
          </a:p>
          <a:p>
            <a:pPr marL="0" indent="0">
              <a:buNone/>
            </a:pPr>
            <a:r>
              <a:rPr lang="en-IN" altLang="en-US">
                <a:sym typeface="+mn-ea"/>
              </a:rPr>
              <a:t>   </a:t>
            </a:r>
            <a:r>
              <a:rPr lang="en-US">
                <a:sym typeface="+mn-ea"/>
              </a:rPr>
              <a:t>Risks such as error in displaying </a:t>
            </a:r>
            <a:r>
              <a:rPr lang="en-IN" altLang="en-US">
                <a:sym typeface="+mn-ea"/>
              </a:rPr>
              <a:t>video</a:t>
            </a:r>
            <a:r>
              <a:rPr lang="en-US">
                <a:sym typeface="+mn-ea"/>
              </a:rPr>
              <a:t> due to poor connectivity.</a:t>
            </a:r>
          </a:p>
          <a:p>
            <a:pPr marL="0" indent="0">
              <a:buNone/>
            </a:pPr>
            <a:r>
              <a:rPr lang="en-US">
                <a:sym typeface="+mn-ea"/>
              </a:rPr>
              <a:t>   Perform periodical check on the </a:t>
            </a:r>
            <a:r>
              <a:rPr lang="en-IN" altLang="en-US">
                <a:sym typeface="+mn-ea"/>
              </a:rPr>
              <a:t>connectivity</a:t>
            </a:r>
            <a:r>
              <a:rPr lang="en-US">
                <a:sym typeface="+mn-ea"/>
              </a:rPr>
              <a:t> </a:t>
            </a:r>
            <a:r>
              <a:rPr lang="en-IN" altLang="en-US">
                <a:sym typeface="+mn-ea"/>
              </a:rPr>
              <a:t>between camera and   system.</a:t>
            </a:r>
            <a:endParaRPr lang="en-US">
              <a:sym typeface="+mn-ea"/>
            </a:endParaRPr>
          </a:p>
          <a:p>
            <a:pPr marL="0" indent="0">
              <a:buNone/>
            </a:pPr>
            <a:endParaRPr lang="en-US"/>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0800" y="1538605"/>
            <a:ext cx="10365105" cy="5634355"/>
          </a:xfrm>
        </p:spPr>
        <p:txBody>
          <a:bodyPr>
            <a:normAutofit fontScale="97500" lnSpcReduction="10000"/>
          </a:bodyPr>
          <a:lstStyle/>
          <a:p>
            <a:r>
              <a:rPr lang="en-US" b="1">
                <a:sym typeface="+mn-ea"/>
              </a:rPr>
              <a:t>Monitoring:</a:t>
            </a:r>
            <a:br>
              <a:rPr lang="en-US">
                <a:sym typeface="+mn-ea"/>
              </a:rPr>
            </a:br>
            <a:r>
              <a:rPr lang="en-US">
                <a:sym typeface="+mn-ea"/>
              </a:rPr>
              <a:t>objective of risk monitoring is to check whether the predicted risks really occur or not.</a:t>
            </a:r>
          </a:p>
          <a:p>
            <a:pPr marL="0" indent="0">
              <a:buNone/>
            </a:pPr>
            <a:r>
              <a:rPr lang="en-US"/>
              <a:t>   </a:t>
            </a:r>
            <a:r>
              <a:rPr lang="en-US">
                <a:sym typeface="+mn-ea"/>
              </a:rPr>
              <a:t>To gather the information which can be useful for analyzing the risk.</a:t>
            </a:r>
            <a:endParaRPr lang="en-US"/>
          </a:p>
          <a:p>
            <a:pPr marL="0" indent="0">
              <a:buNone/>
            </a:pPr>
            <a:r>
              <a:rPr lang="en-US"/>
              <a:t>   </a:t>
            </a:r>
            <a:r>
              <a:rPr lang="en-US">
                <a:sym typeface="+mn-ea"/>
              </a:rPr>
              <a:t>If any kind of issue occurs whaThe t is the depth of that issue.</a:t>
            </a:r>
            <a:endParaRPr lang="en-IN" altLang="en-US">
              <a:sym typeface="+mn-ea"/>
            </a:endParaRPr>
          </a:p>
          <a:p>
            <a:pPr marL="0" indent="0">
              <a:buNone/>
            </a:pPr>
            <a:endParaRPr lang="en-US">
              <a:sym typeface="+mn-ea"/>
            </a:endParaRPr>
          </a:p>
          <a:p>
            <a:r>
              <a:rPr lang="en-US" b="1">
                <a:sym typeface="+mn-ea"/>
              </a:rPr>
              <a:t>Management:</a:t>
            </a:r>
            <a:br>
              <a:rPr lang="en-US">
                <a:sym typeface="+mn-ea"/>
              </a:rPr>
            </a:br>
            <a:r>
              <a:rPr lang="en-US">
                <a:sym typeface="+mn-ea"/>
              </a:rPr>
              <a:t>The art of dealing all the problems risk in a proper way.</a:t>
            </a:r>
          </a:p>
          <a:p>
            <a:pPr marL="0" indent="0">
              <a:buNone/>
            </a:pPr>
            <a:r>
              <a:rPr lang="en-US">
                <a:sym typeface="+mn-ea"/>
              </a:rPr>
              <a:t>    Proper interaction is scheduled again with the customer to resolve the problems.</a:t>
            </a:r>
            <a:br>
              <a:rPr lang="en-US">
                <a:sym typeface="+mn-ea"/>
              </a:rPr>
            </a:br>
            <a:br>
              <a:rPr lang="en-US">
                <a:sym typeface="+mn-ea"/>
              </a:rPr>
            </a:br>
            <a:br>
              <a:rPr lang="en-US">
                <a:sym typeface="+mn-ea"/>
              </a:rPr>
            </a:br>
            <a:endParaRPr lang="en-IN" altLang="en-US">
              <a:sym typeface="+mn-ea"/>
            </a:endParaRPr>
          </a:p>
          <a:p>
            <a:pPr marL="0" indent="0">
              <a:buNone/>
            </a:pPr>
            <a:r>
              <a:rPr lang="en-IN" altLang="en-US">
                <a:sym typeface="+mn-ea"/>
              </a:rPr>
              <a:t>   </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948" y="1910001"/>
            <a:ext cx="7818852" cy="1962303"/>
          </a:xfrm>
        </p:spPr>
        <p:txBody>
          <a:bodyPr>
            <a:normAutofit/>
          </a:bodyPr>
          <a:lstStyle/>
          <a:p>
            <a:r>
              <a:rPr lang="en-US" sz="5500"/>
              <a:t>Risk Mitigation</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562100" y="1825625"/>
          <a:ext cx="9791699" cy="4527308"/>
        </p:xfrm>
        <a:graphic>
          <a:graphicData uri="http://schemas.openxmlformats.org/drawingml/2006/table">
            <a:tbl>
              <a:tblPr firstRow="1" bandRow="1">
                <a:tableStyleId>{5C22544A-7EE6-4342-B048-85BDC9FD1C3A}</a:tableStyleId>
              </a:tblPr>
              <a:tblGrid>
                <a:gridCol w="2651919">
                  <a:extLst>
                    <a:ext uri="{9D8B030D-6E8A-4147-A177-3AD203B41FA5}">
                      <a16:colId xmlns:a16="http://schemas.microsoft.com/office/drawing/2014/main" val="20000"/>
                    </a:ext>
                  </a:extLst>
                </a:gridCol>
                <a:gridCol w="3559547">
                  <a:extLst>
                    <a:ext uri="{9D8B030D-6E8A-4147-A177-3AD203B41FA5}">
                      <a16:colId xmlns:a16="http://schemas.microsoft.com/office/drawing/2014/main" val="20001"/>
                    </a:ext>
                  </a:extLst>
                </a:gridCol>
                <a:gridCol w="3580233">
                  <a:extLst>
                    <a:ext uri="{9D8B030D-6E8A-4147-A177-3AD203B41FA5}">
                      <a16:colId xmlns:a16="http://schemas.microsoft.com/office/drawing/2014/main" val="20002"/>
                    </a:ext>
                  </a:extLst>
                </a:gridCol>
              </a:tblGrid>
              <a:tr h="861020">
                <a:tc>
                  <a:txBody>
                    <a:bodyPr/>
                    <a:lstStyle/>
                    <a:p>
                      <a:pPr algn="l" rtl="0" fontAlgn="auto"/>
                      <a:r>
                        <a:rPr lang="en-US">
                          <a:effectLst/>
                        </a:rPr>
                        <a:t>​</a:t>
                      </a:r>
                      <a:endParaRPr lang="en-US" b="1" i="0">
                        <a:solidFill>
                          <a:srgbClr val="FFFFFF"/>
                        </a:solidFill>
                        <a:effectLst/>
                        <a:latin typeface="Calibri" panose="020F0502020204030204" charset="0"/>
                      </a:endParaRPr>
                    </a:p>
                  </a:txBody>
                  <a:tcPr/>
                </a:tc>
                <a:tc>
                  <a:txBody>
                    <a:bodyPr/>
                    <a:lstStyle/>
                    <a:p>
                      <a:pPr algn="ctr" rtl="0" fontAlgn="base"/>
                      <a:r>
                        <a:rPr lang="en-US">
                          <a:effectLst/>
                        </a:rPr>
                        <a:t>RISK​</a:t>
                      </a:r>
                      <a:endParaRPr lang="en-US" b="1" i="0">
                        <a:solidFill>
                          <a:srgbClr val="FFFFFF"/>
                        </a:solidFill>
                        <a:effectLst/>
                      </a:endParaRPr>
                    </a:p>
                  </a:txBody>
                  <a:tcPr anchor="ctr"/>
                </a:tc>
                <a:tc>
                  <a:txBody>
                    <a:bodyPr/>
                    <a:lstStyle/>
                    <a:p>
                      <a:pPr algn="ctr" rtl="0" fontAlgn="base"/>
                      <a:r>
                        <a:rPr lang="en-US">
                          <a:effectLst/>
                        </a:rPr>
                        <a:t>MITIGATION​</a:t>
                      </a:r>
                      <a:endParaRPr lang="en-US" b="1" i="0">
                        <a:solidFill>
                          <a:srgbClr val="FFFFFF"/>
                        </a:solidFill>
                        <a:effectLst/>
                      </a:endParaRPr>
                    </a:p>
                  </a:txBody>
                  <a:tcPr anchor="ctr"/>
                </a:tc>
                <a:extLst>
                  <a:ext uri="{0D108BD9-81ED-4DB2-BD59-A6C34878D82A}">
                    <a16:rowId xmlns:a16="http://schemas.microsoft.com/office/drawing/2014/main" val="10000"/>
                  </a:ext>
                </a:extLst>
              </a:tr>
              <a:tr h="1833144">
                <a:tc>
                  <a:txBody>
                    <a:bodyPr/>
                    <a:lstStyle/>
                    <a:p>
                      <a:pPr algn="l" rtl="0" fontAlgn="base"/>
                      <a:r>
                        <a:rPr lang="en-US">
                          <a:effectLst/>
                        </a:rPr>
                        <a:t>1. Performance  ​</a:t>
                      </a:r>
                      <a:endParaRPr lang="en-US" b="0" i="0">
                        <a:solidFill>
                          <a:srgbClr val="000000"/>
                        </a:solidFill>
                        <a:effectLst/>
                      </a:endParaRPr>
                    </a:p>
                  </a:txBody>
                  <a:tcPr anchor="ctr"/>
                </a:tc>
                <a:tc>
                  <a:txBody>
                    <a:bodyPr/>
                    <a:lstStyle/>
                    <a:p>
                      <a:pPr algn="ctr" rtl="0" fontAlgn="base"/>
                      <a:r>
                        <a:rPr lang="en-US">
                          <a:effectLst/>
                        </a:rPr>
                        <a:t> ​</a:t>
                      </a:r>
                    </a:p>
                    <a:p>
                      <a:pPr algn="ctr" rtl="0" fontAlgn="base"/>
                      <a:r>
                        <a:rPr lang="en-US">
                          <a:effectLst/>
                        </a:rPr>
                        <a:t>​</a:t>
                      </a:r>
                    </a:p>
                    <a:p>
                      <a:pPr algn="ctr" rtl="0" fontAlgn="base"/>
                      <a:r>
                        <a:rPr lang="en-US">
                          <a:effectLst/>
                        </a:rPr>
                        <a:t>​</a:t>
                      </a:r>
                    </a:p>
                    <a:p>
                      <a:pPr algn="l" rtl="0" fontAlgn="base"/>
                      <a:r>
                        <a:rPr lang="en-US">
                          <a:effectLst/>
                        </a:rPr>
                        <a:t>Due to Poor Performance Of Hardware May Affect The Software​.</a:t>
                      </a:r>
                    </a:p>
                    <a:p>
                      <a:pPr algn="l" rtl="0" fontAlgn="base"/>
                      <a:r>
                        <a:rPr lang="en-US">
                          <a:effectLst/>
                        </a:rPr>
                        <a:t>​</a:t>
                      </a:r>
                      <a:endParaRPr lang="en-US" b="0" i="0">
                        <a:solidFill>
                          <a:srgbClr val="000000"/>
                        </a:solidFill>
                        <a:effectLst/>
                      </a:endParaRPr>
                    </a:p>
                  </a:txBody>
                  <a:tcPr/>
                </a:tc>
                <a:tc>
                  <a:txBody>
                    <a:bodyPr/>
                    <a:lstStyle/>
                    <a:p>
                      <a:pPr algn="l" rtl="0" fontAlgn="base"/>
                      <a:r>
                        <a:rPr lang="en-US">
                          <a:effectLst/>
                        </a:rPr>
                        <a:t> ​</a:t>
                      </a:r>
                    </a:p>
                    <a:p>
                      <a:pPr algn="l" rtl="0" fontAlgn="base"/>
                      <a:r>
                        <a:rPr lang="en-US">
                          <a:effectLst/>
                        </a:rPr>
                        <a:t>Before Installing The System, We Should Check The Hardware Carefully​.</a:t>
                      </a:r>
                      <a:endParaRPr lang="en-US" b="0" i="0">
                        <a:solidFill>
                          <a:srgbClr val="000000"/>
                        </a:solidFill>
                        <a:effectLst/>
                      </a:endParaRPr>
                    </a:p>
                  </a:txBody>
                  <a:tcPr anchor="ctr"/>
                </a:tc>
                <a:extLst>
                  <a:ext uri="{0D108BD9-81ED-4DB2-BD59-A6C34878D82A}">
                    <a16:rowId xmlns:a16="http://schemas.microsoft.com/office/drawing/2014/main" val="10001"/>
                  </a:ext>
                </a:extLst>
              </a:tr>
              <a:tr h="1833144">
                <a:tc>
                  <a:txBody>
                    <a:bodyPr/>
                    <a:lstStyle/>
                    <a:p>
                      <a:pPr algn="l" rtl="0" fontAlgn="base"/>
                      <a:r>
                        <a:rPr lang="en-US">
                          <a:effectLst/>
                        </a:rPr>
                        <a:t>2. Technology​</a:t>
                      </a:r>
                      <a:endParaRPr lang="en-US" b="0" i="0">
                        <a:solidFill>
                          <a:srgbClr val="000000"/>
                        </a:solidFill>
                        <a:effectLst/>
                      </a:endParaRPr>
                    </a:p>
                  </a:txBody>
                  <a:tcPr anchor="ctr"/>
                </a:tc>
                <a:tc>
                  <a:txBody>
                    <a:bodyPr/>
                    <a:lstStyle/>
                    <a:p>
                      <a:pPr algn="l" rtl="0" fontAlgn="base"/>
                      <a:r>
                        <a:rPr lang="en-US">
                          <a:effectLst/>
                        </a:rPr>
                        <a:t> ​</a:t>
                      </a:r>
                    </a:p>
                    <a:p>
                      <a:pPr algn="l" rtl="0" fontAlgn="base"/>
                      <a:r>
                        <a:rPr lang="en-US">
                          <a:effectLst/>
                        </a:rPr>
                        <a:t>​</a:t>
                      </a:r>
                    </a:p>
                    <a:p>
                      <a:pPr algn="l" rtl="0" fontAlgn="base"/>
                      <a:r>
                        <a:rPr lang="en-US">
                          <a:effectLst/>
                        </a:rPr>
                        <a:t>​</a:t>
                      </a:r>
                    </a:p>
                    <a:p>
                      <a:pPr algn="l" rtl="0" fontAlgn="base"/>
                      <a:r>
                        <a:rPr lang="en-US" dirty="0">
                          <a:effectLst/>
                        </a:rPr>
                        <a:t>Use Of Old Technology In Existing System May Affect The System </a:t>
                      </a:r>
                      <a:r>
                        <a:rPr lang="en-US">
                          <a:effectLst/>
                        </a:rPr>
                        <a:t>With ​</a:t>
                      </a:r>
                      <a:r>
                        <a:rPr lang="en-US" sz="1800" b="0" i="0" u="none" strike="noStrike" noProof="0">
                          <a:effectLst/>
                          <a:latin typeface="Calibri" panose="020F0502020204030204"/>
                        </a:rPr>
                        <a:t>competitors.</a:t>
                      </a:r>
                      <a:endParaRPr lang="en-US" b="0" i="0">
                        <a:solidFill>
                          <a:srgbClr val="000000"/>
                        </a:solidFill>
                        <a:effectLst/>
                      </a:endParaRPr>
                    </a:p>
                  </a:txBody>
                  <a:tcPr/>
                </a:tc>
                <a:tc>
                  <a:txBody>
                    <a:bodyPr/>
                    <a:lstStyle/>
                    <a:p>
                      <a:pPr algn="l" rtl="0" fontAlgn="base"/>
                      <a:r>
                        <a:rPr lang="en-US">
                          <a:effectLst/>
                        </a:rPr>
                        <a:t> The Technology Should Be Upto Date​.</a:t>
                      </a:r>
                    </a:p>
                    <a:p>
                      <a:pPr algn="l" rtl="0" fontAlgn="base"/>
                      <a:r>
                        <a:rPr lang="en-US">
                          <a:effectLst/>
                        </a:rPr>
                        <a:t>​</a:t>
                      </a:r>
                      <a:endParaRPr lang="en-US" b="0" i="0">
                        <a:solidFill>
                          <a:srgbClr val="000000"/>
                        </a:solidFill>
                        <a:effectLst/>
                      </a:endParaRPr>
                    </a:p>
                  </a:txBody>
                  <a:tcPr anchor="ctr"/>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a:xfrm>
            <a:off x="1562100" y="350520"/>
            <a:ext cx="9029700" cy="1325563"/>
          </a:xfrm>
        </p:spPr>
        <p:txBody>
          <a:bodyPr/>
          <a:lstStyle/>
          <a:p>
            <a:r>
              <a:rPr lang="en-IN" altLang="en-US"/>
              <a:t>Technical Risk</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150" y="320040"/>
            <a:ext cx="9029700" cy="1325563"/>
          </a:xfrm>
        </p:spPr>
        <p:txBody>
          <a:bodyPr/>
          <a:lstStyle/>
          <a:p>
            <a:r>
              <a:rPr lang="en-US"/>
              <a:t>External Risk</a:t>
            </a:r>
          </a:p>
        </p:txBody>
      </p:sp>
      <p:graphicFrame>
        <p:nvGraphicFramePr>
          <p:cNvPr id="5" name="Content Placeholder 4"/>
          <p:cNvGraphicFramePr>
            <a:graphicFrameLocks noGrp="1"/>
          </p:cNvGraphicFramePr>
          <p:nvPr>
            <p:ph idx="1"/>
          </p:nvPr>
        </p:nvGraphicFramePr>
        <p:xfrm>
          <a:off x="1562100" y="1825625"/>
          <a:ext cx="9791699" cy="3848508"/>
        </p:xfrm>
        <a:graphic>
          <a:graphicData uri="http://schemas.openxmlformats.org/drawingml/2006/table">
            <a:tbl>
              <a:tblPr firstRow="1" bandRow="1">
                <a:tableStyleId>{5C22544A-7EE6-4342-B048-85BDC9FD1C3A}</a:tableStyleId>
              </a:tblPr>
              <a:tblGrid>
                <a:gridCol w="2651919">
                  <a:extLst>
                    <a:ext uri="{9D8B030D-6E8A-4147-A177-3AD203B41FA5}">
                      <a16:colId xmlns:a16="http://schemas.microsoft.com/office/drawing/2014/main" val="20000"/>
                    </a:ext>
                  </a:extLst>
                </a:gridCol>
                <a:gridCol w="3559547">
                  <a:extLst>
                    <a:ext uri="{9D8B030D-6E8A-4147-A177-3AD203B41FA5}">
                      <a16:colId xmlns:a16="http://schemas.microsoft.com/office/drawing/2014/main" val="20001"/>
                    </a:ext>
                  </a:extLst>
                </a:gridCol>
                <a:gridCol w="3580233">
                  <a:extLst>
                    <a:ext uri="{9D8B030D-6E8A-4147-A177-3AD203B41FA5}">
                      <a16:colId xmlns:a16="http://schemas.microsoft.com/office/drawing/2014/main" val="20002"/>
                    </a:ext>
                  </a:extLst>
                </a:gridCol>
              </a:tblGrid>
              <a:tr h="1113672">
                <a:tc>
                  <a:txBody>
                    <a:bodyPr/>
                    <a:lstStyle/>
                    <a:p>
                      <a:pPr algn="l" rtl="0" fontAlgn="auto"/>
                      <a:r>
                        <a:rPr lang="en-US">
                          <a:effectLst/>
                        </a:rPr>
                        <a:t>​</a:t>
                      </a:r>
                      <a:endParaRPr lang="en-US" b="1" i="0">
                        <a:solidFill>
                          <a:srgbClr val="FFFFFF"/>
                        </a:solidFill>
                        <a:effectLst/>
                        <a:latin typeface="Calibri" panose="020F0502020204030204" charset="0"/>
                      </a:endParaRPr>
                    </a:p>
                  </a:txBody>
                  <a:tcPr/>
                </a:tc>
                <a:tc>
                  <a:txBody>
                    <a:bodyPr/>
                    <a:lstStyle/>
                    <a:p>
                      <a:pPr algn="ctr" rtl="0" fontAlgn="base"/>
                      <a:r>
                        <a:rPr lang="en-US">
                          <a:effectLst/>
                        </a:rPr>
                        <a:t>RISK​</a:t>
                      </a:r>
                      <a:endParaRPr lang="en-US" b="1" i="0">
                        <a:solidFill>
                          <a:srgbClr val="FFFFFF"/>
                        </a:solidFill>
                        <a:effectLst/>
                      </a:endParaRPr>
                    </a:p>
                  </a:txBody>
                  <a:tcPr anchor="ctr"/>
                </a:tc>
                <a:tc>
                  <a:txBody>
                    <a:bodyPr/>
                    <a:lstStyle/>
                    <a:p>
                      <a:pPr algn="ctr" rtl="0" fontAlgn="base"/>
                      <a:r>
                        <a:rPr lang="en-US">
                          <a:effectLst/>
                        </a:rPr>
                        <a:t>MITIGATION​</a:t>
                      </a:r>
                      <a:endParaRPr lang="en-US" b="1" i="0">
                        <a:solidFill>
                          <a:srgbClr val="FFFFFF"/>
                        </a:solidFill>
                        <a:effectLst/>
                      </a:endParaRPr>
                    </a:p>
                  </a:txBody>
                  <a:tcPr anchor="ctr"/>
                </a:tc>
                <a:extLst>
                  <a:ext uri="{0D108BD9-81ED-4DB2-BD59-A6C34878D82A}">
                    <a16:rowId xmlns:a16="http://schemas.microsoft.com/office/drawing/2014/main" val="10000"/>
                  </a:ext>
                </a:extLst>
              </a:tr>
              <a:tr h="2734836">
                <a:tc>
                  <a:txBody>
                    <a:bodyPr/>
                    <a:lstStyle/>
                    <a:p>
                      <a:pPr algn="ctr" rtl="0" fontAlgn="base"/>
                      <a:r>
                        <a:rPr lang="en-US">
                          <a:effectLst/>
                        </a:rPr>
                        <a:t> ​</a:t>
                      </a:r>
                    </a:p>
                    <a:p>
                      <a:pPr algn="ctr" rtl="0" fontAlgn="base"/>
                      <a:r>
                        <a:rPr lang="en-US">
                          <a:effectLst/>
                        </a:rPr>
                        <a:t>Customer​</a:t>
                      </a:r>
                    </a:p>
                    <a:p>
                      <a:pPr algn="l" rtl="0" fontAlgn="base"/>
                      <a:r>
                        <a:rPr lang="en-US">
                          <a:effectLst/>
                        </a:rPr>
                        <a:t>​</a:t>
                      </a:r>
                      <a:endParaRPr lang="en-US" b="0" i="0">
                        <a:solidFill>
                          <a:srgbClr val="000000"/>
                        </a:solidFill>
                        <a:effectLst/>
                      </a:endParaRPr>
                    </a:p>
                  </a:txBody>
                  <a:tcPr anchor="ctr"/>
                </a:tc>
                <a:tc>
                  <a:txBody>
                    <a:bodyPr/>
                    <a:lstStyle/>
                    <a:p>
                      <a:pPr algn="ctr" rtl="0" fontAlgn="auto"/>
                      <a:r>
                        <a:rPr lang="en-US">
                          <a:effectLst/>
                        </a:rPr>
                        <a:t>​</a:t>
                      </a:r>
                    </a:p>
                    <a:p>
                      <a:pPr algn="ctr" rtl="0" fontAlgn="base"/>
                      <a:r>
                        <a:rPr lang="en-US">
                          <a:effectLst/>
                        </a:rPr>
                        <a:t>​</a:t>
                      </a:r>
                    </a:p>
                    <a:p>
                      <a:pPr algn="ctr" rtl="0" fontAlgn="base"/>
                      <a:r>
                        <a:rPr lang="en-US">
                          <a:effectLst/>
                        </a:rPr>
                        <a:t>​</a:t>
                      </a:r>
                    </a:p>
                    <a:p>
                      <a:pPr algn="ctr" rtl="0" fontAlgn="base"/>
                      <a:r>
                        <a:rPr lang="en-US">
                          <a:effectLst/>
                        </a:rPr>
                        <a:t>​</a:t>
                      </a:r>
                    </a:p>
                    <a:p>
                      <a:pPr algn="ctr" rtl="0" fontAlgn="base"/>
                      <a:r>
                        <a:rPr lang="en-US">
                          <a:effectLst/>
                        </a:rPr>
                        <a:t> If The Software Is Not As Per User Expectations​.</a:t>
                      </a:r>
                    </a:p>
                    <a:p>
                      <a:pPr algn="l" rtl="0" fontAlgn="base"/>
                      <a:r>
                        <a:rPr lang="en-US">
                          <a:effectLst/>
                        </a:rPr>
                        <a:t>​</a:t>
                      </a:r>
                    </a:p>
                    <a:p>
                      <a:pPr algn="l" rtl="0" fontAlgn="base"/>
                      <a:r>
                        <a:rPr lang="en-US">
                          <a:effectLst/>
                        </a:rPr>
                        <a:t>​</a:t>
                      </a:r>
                    </a:p>
                    <a:p>
                      <a:pPr algn="l" rtl="0" fontAlgn="base"/>
                      <a:r>
                        <a:rPr lang="en-US">
                          <a:effectLst/>
                        </a:rPr>
                        <a:t>​</a:t>
                      </a:r>
                      <a:endParaRPr lang="en-US" b="0" i="0">
                        <a:solidFill>
                          <a:srgbClr val="000000"/>
                        </a:solidFill>
                        <a:effectLst/>
                      </a:endParaRPr>
                    </a:p>
                  </a:txBody>
                  <a:tcPr/>
                </a:tc>
                <a:tc>
                  <a:txBody>
                    <a:bodyPr/>
                    <a:lstStyle/>
                    <a:p>
                      <a:pPr algn="ctr" rtl="0" fontAlgn="auto"/>
                      <a:r>
                        <a:rPr lang="en-US">
                          <a:effectLst/>
                        </a:rPr>
                        <a:t>​</a:t>
                      </a:r>
                    </a:p>
                    <a:p>
                      <a:pPr algn="ctr" rtl="0" fontAlgn="base"/>
                      <a:r>
                        <a:rPr lang="en-US">
                          <a:effectLst/>
                        </a:rPr>
                        <a:t> Responding to the Customer For Complaints And Keep Him Motivated​.</a:t>
                      </a:r>
                    </a:p>
                    <a:p>
                      <a:pPr algn="l" rtl="0" fontAlgn="base"/>
                      <a:r>
                        <a:rPr lang="en-US">
                          <a:effectLst/>
                        </a:rPr>
                        <a:t>​</a:t>
                      </a:r>
                      <a:endParaRPr lang="en-US" b="0" i="0">
                        <a:solidFill>
                          <a:srgbClr val="000000"/>
                        </a:solidFill>
                        <a:effectLst/>
                      </a:endParaRPr>
                    </a:p>
                  </a:txBody>
                  <a:tcPr anchor="ctr"/>
                </a:tc>
                <a:extLst>
                  <a:ext uri="{0D108BD9-81ED-4DB2-BD59-A6C34878D82A}">
                    <a16:rowId xmlns:a16="http://schemas.microsoft.com/office/drawing/2014/main" val="10001"/>
                  </a:ext>
                </a:extLst>
              </a:tr>
            </a:tbl>
          </a:graphicData>
        </a:graphic>
      </p:graphicFrame>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150" y="304800"/>
            <a:ext cx="9029700" cy="1325563"/>
          </a:xfrm>
        </p:spPr>
        <p:txBody>
          <a:bodyPr/>
          <a:lstStyle/>
          <a:p>
            <a:r>
              <a:rPr lang="en-US"/>
              <a:t>Organizational </a:t>
            </a:r>
            <a:r>
              <a:rPr lang="en-IN" altLang="en-US"/>
              <a:t>Risk</a:t>
            </a:r>
          </a:p>
        </p:txBody>
      </p:sp>
      <p:graphicFrame>
        <p:nvGraphicFramePr>
          <p:cNvPr id="5" name="Content Placeholder 4"/>
          <p:cNvGraphicFramePr>
            <a:graphicFrameLocks noGrp="1"/>
          </p:cNvGraphicFramePr>
          <p:nvPr>
            <p:ph idx="1"/>
          </p:nvPr>
        </p:nvGraphicFramePr>
        <p:xfrm>
          <a:off x="1562100" y="1825625"/>
          <a:ext cx="9791699" cy="3167425"/>
        </p:xfrm>
        <a:graphic>
          <a:graphicData uri="http://schemas.openxmlformats.org/drawingml/2006/table">
            <a:tbl>
              <a:tblPr firstRow="1" bandRow="1">
                <a:tableStyleId>{5C22544A-7EE6-4342-B048-85BDC9FD1C3A}</a:tableStyleId>
              </a:tblPr>
              <a:tblGrid>
                <a:gridCol w="2651919">
                  <a:extLst>
                    <a:ext uri="{9D8B030D-6E8A-4147-A177-3AD203B41FA5}">
                      <a16:colId xmlns:a16="http://schemas.microsoft.com/office/drawing/2014/main" val="20000"/>
                    </a:ext>
                  </a:extLst>
                </a:gridCol>
                <a:gridCol w="3559547">
                  <a:extLst>
                    <a:ext uri="{9D8B030D-6E8A-4147-A177-3AD203B41FA5}">
                      <a16:colId xmlns:a16="http://schemas.microsoft.com/office/drawing/2014/main" val="20001"/>
                    </a:ext>
                  </a:extLst>
                </a:gridCol>
                <a:gridCol w="3580233">
                  <a:extLst>
                    <a:ext uri="{9D8B030D-6E8A-4147-A177-3AD203B41FA5}">
                      <a16:colId xmlns:a16="http://schemas.microsoft.com/office/drawing/2014/main" val="20002"/>
                    </a:ext>
                  </a:extLst>
                </a:gridCol>
              </a:tblGrid>
              <a:tr h="1098509">
                <a:tc>
                  <a:txBody>
                    <a:bodyPr/>
                    <a:lstStyle/>
                    <a:p>
                      <a:pPr algn="l" rtl="0" fontAlgn="auto"/>
                      <a:r>
                        <a:rPr lang="en-US">
                          <a:effectLst/>
                        </a:rPr>
                        <a:t>​</a:t>
                      </a:r>
                      <a:endParaRPr lang="en-US" b="1" i="0">
                        <a:solidFill>
                          <a:srgbClr val="FFFFFF"/>
                        </a:solidFill>
                        <a:effectLst/>
                        <a:latin typeface="Calibri" panose="020F0502020204030204" charset="0"/>
                      </a:endParaRPr>
                    </a:p>
                  </a:txBody>
                  <a:tcPr/>
                </a:tc>
                <a:tc>
                  <a:txBody>
                    <a:bodyPr/>
                    <a:lstStyle/>
                    <a:p>
                      <a:pPr algn="ctr" rtl="0" fontAlgn="base"/>
                      <a:r>
                        <a:rPr lang="en-US">
                          <a:effectLst/>
                        </a:rPr>
                        <a:t>RISK​</a:t>
                      </a:r>
                      <a:endParaRPr lang="en-US" b="1" i="0">
                        <a:solidFill>
                          <a:srgbClr val="FFFFFF"/>
                        </a:solidFill>
                        <a:effectLst/>
                      </a:endParaRPr>
                    </a:p>
                  </a:txBody>
                  <a:tcPr anchor="ctr"/>
                </a:tc>
                <a:tc>
                  <a:txBody>
                    <a:bodyPr/>
                    <a:lstStyle/>
                    <a:p>
                      <a:pPr algn="ctr" rtl="0" fontAlgn="base"/>
                      <a:r>
                        <a:rPr lang="en-US">
                          <a:effectLst/>
                        </a:rPr>
                        <a:t>MITIGATION​</a:t>
                      </a:r>
                      <a:endParaRPr lang="en-US" b="1" i="0">
                        <a:solidFill>
                          <a:srgbClr val="FFFFFF"/>
                        </a:solidFill>
                        <a:effectLst/>
                      </a:endParaRPr>
                    </a:p>
                  </a:txBody>
                  <a:tcPr anchor="ctr"/>
                </a:tc>
                <a:extLst>
                  <a:ext uri="{0D108BD9-81ED-4DB2-BD59-A6C34878D82A}">
                    <a16:rowId xmlns:a16="http://schemas.microsoft.com/office/drawing/2014/main" val="10000"/>
                  </a:ext>
                </a:extLst>
              </a:tr>
              <a:tr h="2068916">
                <a:tc>
                  <a:txBody>
                    <a:bodyPr/>
                    <a:lstStyle/>
                    <a:p>
                      <a:pPr algn="ctr" rtl="0" fontAlgn="base"/>
                      <a:r>
                        <a:rPr lang="en-US">
                          <a:effectLst/>
                        </a:rPr>
                        <a:t> 1.Budget​</a:t>
                      </a:r>
                    </a:p>
                    <a:p>
                      <a:pPr algn="l" rtl="0" fontAlgn="base"/>
                      <a:r>
                        <a:rPr lang="en-US">
                          <a:effectLst/>
                        </a:rPr>
                        <a:t>​</a:t>
                      </a:r>
                      <a:endParaRPr lang="en-US" b="0" i="0">
                        <a:solidFill>
                          <a:srgbClr val="000000"/>
                        </a:solidFill>
                        <a:effectLst/>
                      </a:endParaRPr>
                    </a:p>
                  </a:txBody>
                  <a:tcPr anchor="ctr"/>
                </a:tc>
                <a:tc>
                  <a:txBody>
                    <a:bodyPr/>
                    <a:lstStyle/>
                    <a:p>
                      <a:pPr algn="ctr" rtl="0" fontAlgn="auto"/>
                      <a:r>
                        <a:rPr lang="en-US">
                          <a:effectLst/>
                        </a:rPr>
                        <a:t>​</a:t>
                      </a:r>
                    </a:p>
                    <a:p>
                      <a:pPr algn="ctr" rtl="0" fontAlgn="base"/>
                      <a:r>
                        <a:rPr lang="en-US">
                          <a:effectLst/>
                        </a:rPr>
                        <a:t>​</a:t>
                      </a:r>
                    </a:p>
                    <a:p>
                      <a:pPr algn="ctr" rtl="0" fontAlgn="base"/>
                      <a:r>
                        <a:rPr lang="en-US">
                          <a:effectLst/>
                        </a:rPr>
                        <a:t>​If Any Further Changes Made In </a:t>
                      </a:r>
                      <a:r>
                        <a:rPr lang="en-US" dirty="0">
                          <a:effectLst/>
                        </a:rPr>
                        <a:t>Future May Affect Budget Of </a:t>
                      </a:r>
                      <a:r>
                        <a:rPr lang="en-US">
                          <a:effectLst/>
                        </a:rPr>
                        <a:t>Software.​</a:t>
                      </a:r>
                      <a:endParaRPr lang="en-US" b="0" i="0">
                        <a:solidFill>
                          <a:srgbClr val="000000"/>
                        </a:solidFill>
                        <a:effectLst/>
                      </a:endParaRPr>
                    </a:p>
                  </a:txBody>
                  <a:tcPr/>
                </a:tc>
                <a:tc>
                  <a:txBody>
                    <a:bodyPr/>
                    <a:lstStyle/>
                    <a:p>
                      <a:pPr algn="ctr" rtl="0" fontAlgn="base"/>
                      <a:r>
                        <a:rPr lang="en-US">
                          <a:effectLst/>
                        </a:rPr>
                        <a:t>With Proper Planning Of Project The Problem Can Be Solved​.</a:t>
                      </a:r>
                      <a:endParaRPr lang="en-US" b="0" i="0">
                        <a:solidFill>
                          <a:srgbClr val="000000"/>
                        </a:solidFill>
                        <a:effectLst/>
                      </a:endParaRPr>
                    </a:p>
                  </a:txBody>
                  <a:tcPr anchor="ctr"/>
                </a:tc>
                <a:extLst>
                  <a:ext uri="{0D108BD9-81ED-4DB2-BD59-A6C34878D82A}">
                    <a16:rowId xmlns:a16="http://schemas.microsoft.com/office/drawing/2014/main" val="10001"/>
                  </a:ext>
                </a:extLst>
              </a:tr>
            </a:tbl>
          </a:graphicData>
        </a:graphic>
      </p:graphicFrame>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150" y="274320"/>
            <a:ext cx="9029700" cy="1325563"/>
          </a:xfrm>
        </p:spPr>
        <p:txBody>
          <a:bodyPr/>
          <a:lstStyle/>
          <a:p>
            <a:r>
              <a:rPr lang="en-US"/>
              <a:t>Project Management Risk</a:t>
            </a:r>
          </a:p>
        </p:txBody>
      </p:sp>
      <p:graphicFrame>
        <p:nvGraphicFramePr>
          <p:cNvPr id="5" name="Content Placeholder 4"/>
          <p:cNvGraphicFramePr>
            <a:graphicFrameLocks noGrp="1"/>
          </p:cNvGraphicFramePr>
          <p:nvPr>
            <p:ph idx="1"/>
          </p:nvPr>
        </p:nvGraphicFramePr>
        <p:xfrm>
          <a:off x="1562100" y="1825625"/>
          <a:ext cx="9791699" cy="4178903"/>
        </p:xfrm>
        <a:graphic>
          <a:graphicData uri="http://schemas.openxmlformats.org/drawingml/2006/table">
            <a:tbl>
              <a:tblPr firstRow="1" bandRow="1">
                <a:tableStyleId>{5C22544A-7EE6-4342-B048-85BDC9FD1C3A}</a:tableStyleId>
              </a:tblPr>
              <a:tblGrid>
                <a:gridCol w="2651919">
                  <a:extLst>
                    <a:ext uri="{9D8B030D-6E8A-4147-A177-3AD203B41FA5}">
                      <a16:colId xmlns:a16="http://schemas.microsoft.com/office/drawing/2014/main" val="20000"/>
                    </a:ext>
                  </a:extLst>
                </a:gridCol>
                <a:gridCol w="3559547">
                  <a:extLst>
                    <a:ext uri="{9D8B030D-6E8A-4147-A177-3AD203B41FA5}">
                      <a16:colId xmlns:a16="http://schemas.microsoft.com/office/drawing/2014/main" val="20001"/>
                    </a:ext>
                  </a:extLst>
                </a:gridCol>
                <a:gridCol w="3580233">
                  <a:extLst>
                    <a:ext uri="{9D8B030D-6E8A-4147-A177-3AD203B41FA5}">
                      <a16:colId xmlns:a16="http://schemas.microsoft.com/office/drawing/2014/main" val="20002"/>
                    </a:ext>
                  </a:extLst>
                </a:gridCol>
              </a:tblGrid>
              <a:tr h="831552">
                <a:tc>
                  <a:txBody>
                    <a:bodyPr/>
                    <a:lstStyle/>
                    <a:p>
                      <a:pPr algn="l" rtl="0" fontAlgn="auto"/>
                      <a:r>
                        <a:rPr lang="en-US">
                          <a:effectLst/>
                        </a:rPr>
                        <a:t>​</a:t>
                      </a:r>
                      <a:endParaRPr lang="en-US" b="1" i="0">
                        <a:solidFill>
                          <a:srgbClr val="FFFFFF"/>
                        </a:solidFill>
                        <a:effectLst/>
                        <a:latin typeface="Calibri" panose="020F0502020204030204" charset="0"/>
                      </a:endParaRPr>
                    </a:p>
                  </a:txBody>
                  <a:tcPr/>
                </a:tc>
                <a:tc>
                  <a:txBody>
                    <a:bodyPr/>
                    <a:lstStyle/>
                    <a:p>
                      <a:pPr algn="ctr" rtl="0" fontAlgn="base"/>
                      <a:r>
                        <a:rPr lang="en-US">
                          <a:effectLst/>
                        </a:rPr>
                        <a:t>RISK​</a:t>
                      </a:r>
                      <a:endParaRPr lang="en-US" b="1" i="0">
                        <a:solidFill>
                          <a:srgbClr val="FFFFFF"/>
                        </a:solidFill>
                        <a:effectLst/>
                      </a:endParaRPr>
                    </a:p>
                  </a:txBody>
                  <a:tcPr anchor="ctr"/>
                </a:tc>
                <a:tc>
                  <a:txBody>
                    <a:bodyPr/>
                    <a:lstStyle/>
                    <a:p>
                      <a:pPr algn="ctr" rtl="0" fontAlgn="base"/>
                      <a:r>
                        <a:rPr lang="en-US">
                          <a:effectLst/>
                        </a:rPr>
                        <a:t>MITIGATION​</a:t>
                      </a:r>
                      <a:endParaRPr lang="en-US" b="1" i="0">
                        <a:solidFill>
                          <a:srgbClr val="FFFFFF"/>
                        </a:solidFill>
                        <a:effectLst/>
                      </a:endParaRPr>
                    </a:p>
                  </a:txBody>
                  <a:tcPr anchor="ctr"/>
                </a:tc>
                <a:extLst>
                  <a:ext uri="{0D108BD9-81ED-4DB2-BD59-A6C34878D82A}">
                    <a16:rowId xmlns:a16="http://schemas.microsoft.com/office/drawing/2014/main" val="10000"/>
                  </a:ext>
                </a:extLst>
              </a:tr>
              <a:tr h="1584131">
                <a:tc>
                  <a:txBody>
                    <a:bodyPr/>
                    <a:lstStyle/>
                    <a:p>
                      <a:pPr algn="l" rtl="0" fontAlgn="base"/>
                      <a:r>
                        <a:rPr lang="en-US">
                          <a:effectLst/>
                        </a:rPr>
                        <a:t>1. Schedule​</a:t>
                      </a:r>
                      <a:endParaRPr lang="en-US" b="0" i="0">
                        <a:solidFill>
                          <a:srgbClr val="000000"/>
                        </a:solidFill>
                        <a:effectLst/>
                      </a:endParaRPr>
                    </a:p>
                  </a:txBody>
                  <a:tcPr anchor="ctr"/>
                </a:tc>
                <a:tc>
                  <a:txBody>
                    <a:bodyPr/>
                    <a:lstStyle/>
                    <a:p>
                      <a:pPr algn="l" rtl="0" fontAlgn="auto"/>
                      <a:r>
                        <a:rPr lang="en-US">
                          <a:effectLst/>
                        </a:rPr>
                        <a:t>​</a:t>
                      </a:r>
                    </a:p>
                    <a:p>
                      <a:pPr algn="l" rtl="0" fontAlgn="base"/>
                      <a:r>
                        <a:rPr lang="en-US">
                          <a:effectLst/>
                        </a:rPr>
                        <a:t>​</a:t>
                      </a:r>
                    </a:p>
                    <a:p>
                      <a:pPr algn="l" rtl="0" fontAlgn="base"/>
                      <a:r>
                        <a:rPr lang="en-US">
                          <a:effectLst/>
                        </a:rPr>
                        <a:t>​Development Affected if scheduling of project is not proper.​</a:t>
                      </a:r>
                      <a:endParaRPr lang="en-US" b="0" i="0">
                        <a:solidFill>
                          <a:srgbClr val="000000"/>
                        </a:solidFill>
                        <a:effectLst/>
                      </a:endParaRPr>
                    </a:p>
                  </a:txBody>
                  <a:tcPr/>
                </a:tc>
                <a:tc>
                  <a:txBody>
                    <a:bodyPr/>
                    <a:lstStyle/>
                    <a:p>
                      <a:pPr algn="l" rtl="0" fontAlgn="base"/>
                      <a:r>
                        <a:rPr lang="en-US">
                          <a:effectLst/>
                        </a:rPr>
                        <a:t>Scheduling should be done with proper planning.​</a:t>
                      </a:r>
                      <a:endParaRPr lang="en-US" b="0" i="0">
                        <a:solidFill>
                          <a:srgbClr val="000000"/>
                        </a:solidFill>
                        <a:effectLst/>
                      </a:endParaRPr>
                    </a:p>
                  </a:txBody>
                  <a:tcPr anchor="ctr"/>
                </a:tc>
                <a:extLst>
                  <a:ext uri="{0D108BD9-81ED-4DB2-BD59-A6C34878D82A}">
                    <a16:rowId xmlns:a16="http://schemas.microsoft.com/office/drawing/2014/main" val="10001"/>
                  </a:ext>
                </a:extLst>
              </a:tr>
              <a:tr h="1763220">
                <a:tc>
                  <a:txBody>
                    <a:bodyPr/>
                    <a:lstStyle/>
                    <a:p>
                      <a:pPr algn="l" rtl="0" fontAlgn="base"/>
                      <a:r>
                        <a:rPr lang="en-US">
                          <a:effectLst/>
                        </a:rPr>
                        <a:t>2.Deadline​</a:t>
                      </a:r>
                      <a:endParaRPr lang="en-US" b="0" i="0">
                        <a:solidFill>
                          <a:srgbClr val="000000"/>
                        </a:solidFill>
                        <a:effectLst/>
                      </a:endParaRPr>
                    </a:p>
                  </a:txBody>
                  <a:tcPr anchor="ctr"/>
                </a:tc>
                <a:tc>
                  <a:txBody>
                    <a:bodyPr/>
                    <a:lstStyle/>
                    <a:p>
                      <a:pPr algn="l" rtl="0" fontAlgn="auto"/>
                      <a:r>
                        <a:rPr lang="en-US">
                          <a:effectLst/>
                        </a:rPr>
                        <a:t>​</a:t>
                      </a:r>
                    </a:p>
                    <a:p>
                      <a:pPr algn="l" rtl="0" fontAlgn="base"/>
                      <a:r>
                        <a:rPr lang="en-US">
                          <a:effectLst/>
                        </a:rPr>
                        <a:t>​</a:t>
                      </a:r>
                    </a:p>
                    <a:p>
                      <a:pPr algn="l" rtl="0" fontAlgn="base"/>
                      <a:r>
                        <a:rPr lang="en-US">
                          <a:effectLst/>
                        </a:rPr>
                        <a:t>​If the project is not completed on time it may affect the customers review.​</a:t>
                      </a:r>
                      <a:endParaRPr lang="en-US" b="0" i="0">
                        <a:solidFill>
                          <a:srgbClr val="000000"/>
                        </a:solidFill>
                        <a:effectLst/>
                      </a:endParaRPr>
                    </a:p>
                  </a:txBody>
                  <a:tcPr/>
                </a:tc>
                <a:tc>
                  <a:txBody>
                    <a:bodyPr/>
                    <a:lstStyle/>
                    <a:p>
                      <a:pPr algn="l" rtl="0" fontAlgn="base"/>
                      <a:r>
                        <a:rPr lang="en-US">
                          <a:effectLst/>
                        </a:rPr>
                        <a:t>Proper time completion of tasks can solve this problem.​</a:t>
                      </a:r>
                      <a:endParaRPr lang="en-US" b="0" i="0">
                        <a:solidFill>
                          <a:srgbClr val="000000"/>
                        </a:solidFill>
                        <a:effectLst/>
                      </a:endParaRPr>
                    </a:p>
                  </a:txBody>
                  <a:tcPr anchor="ctr"/>
                </a:tc>
                <a:extLst>
                  <a:ext uri="{0D108BD9-81ED-4DB2-BD59-A6C34878D82A}">
                    <a16:rowId xmlns:a16="http://schemas.microsoft.com/office/drawing/2014/main" val="10002"/>
                  </a:ext>
                </a:extLst>
              </a:tr>
            </a:tbl>
          </a:graphicData>
        </a:graphic>
      </p:graphicFrame>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5560" y="229870"/>
            <a:ext cx="9029700" cy="1325563"/>
          </a:xfrm>
        </p:spPr>
        <p:txBody>
          <a:bodyPr/>
          <a:lstStyle/>
          <a:p>
            <a:r>
              <a:rPr lang="en-IN" altLang="en-US"/>
              <a:t>Functional Point Analysis</a:t>
            </a:r>
          </a:p>
        </p:txBody>
      </p:sp>
      <p:sp>
        <p:nvSpPr>
          <p:cNvPr id="3" name="Content Placeholder 2"/>
          <p:cNvSpPr>
            <a:spLocks noGrp="1"/>
          </p:cNvSpPr>
          <p:nvPr>
            <p:ph idx="1"/>
          </p:nvPr>
        </p:nvSpPr>
        <p:spPr>
          <a:xfrm>
            <a:off x="1305560" y="1463675"/>
            <a:ext cx="10379710" cy="4351655"/>
          </a:xfrm>
        </p:spPr>
        <p:txBody>
          <a:bodyPr/>
          <a:lstStyle/>
          <a:p>
            <a:r>
              <a:rPr lang="en-US">
                <a:sym typeface="+mn-ea"/>
              </a:rPr>
              <a:t>Function Point Analysis (FPA) is a method of Functional Size Measurement. It assesses the functionality delivered to its users, based on the user's external view of the functional requirements.</a:t>
            </a:r>
          </a:p>
          <a:p>
            <a:r>
              <a:rPr lang="en-US">
                <a:sym typeface="+mn-ea"/>
              </a:rPr>
              <a:t>The principal of FPA is that a system is decomposed into functional units</a:t>
            </a:r>
            <a:r>
              <a:rPr lang="en-IN" altLang="en-US">
                <a:sym typeface="+mn-ea"/>
              </a:rPr>
              <a:t>.</a:t>
            </a:r>
          </a:p>
          <a:p>
            <a:pPr>
              <a:lnSpc>
                <a:spcPct val="100000"/>
              </a:lnSpc>
              <a:buFont typeface="Wingdings" panose="05000000000000000000" charset="0"/>
              <a:buChar char="Ø"/>
            </a:pPr>
            <a:r>
              <a:rPr lang="en-US">
                <a:sym typeface="+mn-ea"/>
              </a:rPr>
              <a:t>Input:</a:t>
            </a:r>
            <a:br>
              <a:rPr lang="en-US">
                <a:sym typeface="+mn-ea"/>
              </a:rPr>
            </a:br>
            <a:r>
              <a:rPr lang="en-US">
                <a:sym typeface="+mn-ea"/>
              </a:rPr>
              <a:t>Information entering the system</a:t>
            </a:r>
            <a:endParaRPr lang="en-US"/>
          </a:p>
          <a:p>
            <a:pPr>
              <a:lnSpc>
                <a:spcPct val="100000"/>
              </a:lnSpc>
              <a:buFont typeface="Wingdings" panose="05000000000000000000" charset="0"/>
              <a:buChar char="Ø"/>
            </a:pPr>
            <a:r>
              <a:rPr lang="en-US">
                <a:sym typeface="+mn-ea"/>
              </a:rPr>
              <a:t>Output:</a:t>
            </a:r>
            <a:br>
              <a:rPr lang="en-US">
                <a:sym typeface="+mn-ea"/>
              </a:rPr>
            </a:br>
            <a:r>
              <a:rPr lang="en-US">
                <a:sym typeface="+mn-ea"/>
              </a:rPr>
              <a:t>Information leaving the syetem</a:t>
            </a:r>
            <a:endParaRPr lang="en-US"/>
          </a:p>
          <a:p>
            <a:endParaRPr lang="en-IN" altLang="en-US">
              <a:sym typeface="+mn-ea"/>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2100" y="995680"/>
            <a:ext cx="9791700" cy="5438140"/>
          </a:xfrm>
        </p:spPr>
        <p:txBody>
          <a:bodyPr>
            <a:normAutofit fontScale="87500" lnSpcReduction="20000"/>
          </a:bodyPr>
          <a:lstStyle/>
          <a:p>
            <a:pPr>
              <a:lnSpc>
                <a:spcPct val="110000"/>
              </a:lnSpc>
              <a:buFont typeface="Wingdings" panose="05000000000000000000" charset="0"/>
              <a:buChar char="Ø"/>
            </a:pPr>
            <a:r>
              <a:rPr lang="en-US">
                <a:sym typeface="+mn-ea"/>
              </a:rPr>
              <a:t>Enquiries:</a:t>
            </a:r>
            <a:br>
              <a:rPr lang="en-US">
                <a:sym typeface="+mn-ea"/>
              </a:rPr>
            </a:br>
            <a:r>
              <a:rPr lang="en-US">
                <a:sym typeface="+mn-ea"/>
              </a:rPr>
              <a:t>Requests for instant access information</a:t>
            </a:r>
            <a:endParaRPr lang="en-US"/>
          </a:p>
          <a:p>
            <a:pPr>
              <a:lnSpc>
                <a:spcPct val="110000"/>
              </a:lnSpc>
              <a:buFont typeface="Wingdings" panose="05000000000000000000" charset="0"/>
              <a:buChar char="Ø"/>
            </a:pPr>
            <a:r>
              <a:rPr lang="en-US">
                <a:sym typeface="+mn-ea"/>
              </a:rPr>
              <a:t>Internal Logical File:</a:t>
            </a:r>
            <a:br>
              <a:rPr lang="en-US">
                <a:sym typeface="+mn-ea"/>
              </a:rPr>
            </a:br>
            <a:r>
              <a:rPr lang="en-US">
                <a:sym typeface="+mn-ea"/>
              </a:rPr>
              <a:t>Information held within the system.</a:t>
            </a:r>
            <a:endParaRPr lang="en-US"/>
          </a:p>
          <a:p>
            <a:pPr>
              <a:lnSpc>
                <a:spcPct val="110000"/>
              </a:lnSpc>
              <a:buFont typeface="Wingdings" panose="05000000000000000000" charset="0"/>
              <a:buChar char="Ø"/>
            </a:pPr>
            <a:r>
              <a:rPr lang="en-US">
                <a:sym typeface="+mn-ea"/>
              </a:rPr>
              <a:t>External Logical File:</a:t>
            </a:r>
            <a:br>
              <a:rPr lang="en-US">
                <a:sym typeface="+mn-ea"/>
              </a:rPr>
            </a:br>
            <a:r>
              <a:rPr lang="en-US">
                <a:sym typeface="+mn-ea"/>
              </a:rPr>
              <a:t>Information held by other system i.e. used by system being analyzed.</a:t>
            </a:r>
            <a:endParaRPr lang="en-US"/>
          </a:p>
          <a:p>
            <a:pPr>
              <a:lnSpc>
                <a:spcPct val="110000"/>
              </a:lnSpc>
              <a:buFont typeface="Wingdings" panose="05000000000000000000" charset="0"/>
              <a:buChar char="§"/>
            </a:pPr>
            <a:r>
              <a:rPr lang="en-US">
                <a:sym typeface="+mn-ea"/>
              </a:rPr>
              <a:t>Transactional Functional type:</a:t>
            </a:r>
            <a:br>
              <a:rPr lang="en-US">
                <a:sym typeface="+mn-ea"/>
              </a:rPr>
            </a:br>
            <a:r>
              <a:rPr lang="en-US">
                <a:sym typeface="+mn-ea"/>
              </a:rPr>
              <a:t>EI - External Input</a:t>
            </a:r>
            <a:br>
              <a:rPr lang="en-US">
                <a:sym typeface="+mn-ea"/>
              </a:rPr>
            </a:br>
            <a:r>
              <a:rPr lang="en-US">
                <a:sym typeface="+mn-ea"/>
              </a:rPr>
              <a:t>EO - External Output</a:t>
            </a:r>
            <a:br>
              <a:rPr lang="en-US">
                <a:sym typeface="+mn-ea"/>
              </a:rPr>
            </a:br>
            <a:r>
              <a:rPr lang="en-US">
                <a:sym typeface="+mn-ea"/>
              </a:rPr>
              <a:t>EQ - External Enquiry</a:t>
            </a:r>
            <a:endParaRPr lang="en-US"/>
          </a:p>
          <a:p>
            <a:pPr>
              <a:lnSpc>
                <a:spcPct val="110000"/>
              </a:lnSpc>
              <a:buFont typeface="Wingdings" panose="05000000000000000000" charset="0"/>
              <a:buChar char="§"/>
            </a:pPr>
            <a:r>
              <a:rPr lang="en-US">
                <a:sym typeface="+mn-ea"/>
              </a:rPr>
              <a:t>Data Functional Type:</a:t>
            </a:r>
            <a:br>
              <a:rPr lang="en-US">
                <a:sym typeface="+mn-ea"/>
              </a:rPr>
            </a:br>
            <a:r>
              <a:rPr lang="en-US">
                <a:sym typeface="+mn-ea"/>
              </a:rPr>
              <a:t>ILF - Internal Logical File</a:t>
            </a:r>
            <a:br>
              <a:rPr lang="en-US">
                <a:sym typeface="+mn-ea"/>
              </a:rPr>
            </a:br>
            <a:r>
              <a:rPr lang="en-US">
                <a:sym typeface="+mn-ea"/>
              </a:rPr>
              <a:t>EIF - External Interface File</a:t>
            </a:r>
            <a:endParaRPr lang="en-US"/>
          </a:p>
          <a:p>
            <a:endParaRPr lang="en-US"/>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2100" y="1087120"/>
            <a:ext cx="9791700" cy="5090160"/>
          </a:xfrm>
        </p:spPr>
        <p:txBody>
          <a:bodyPr>
            <a:normAutofit fontScale="97500" lnSpcReduction="10000"/>
          </a:bodyPr>
          <a:lstStyle/>
          <a:p>
            <a:r>
              <a:rPr lang="en-US" dirty="0">
                <a:sym typeface="+mn-ea"/>
              </a:rPr>
              <a:t>Calculate the unadjusted function points (UFP)</a:t>
            </a:r>
            <a:endParaRPr lang="en-US" dirty="0"/>
          </a:p>
          <a:p>
            <a:r>
              <a:rPr lang="en-US" dirty="0">
                <a:sym typeface="+mn-ea"/>
              </a:rPr>
              <a:t>Calculate the adjusted function point (AFP)</a:t>
            </a:r>
          </a:p>
          <a:p>
            <a:r>
              <a:rPr lang="en-US" dirty="0">
                <a:sym typeface="+mn-ea"/>
              </a:rPr>
              <a:t>CAF = Complexity adjustment factor</a:t>
            </a:r>
            <a:endParaRPr lang="en-US" dirty="0"/>
          </a:p>
          <a:p>
            <a:r>
              <a:rPr lang="en-US" dirty="0">
                <a:sym typeface="+mn-ea"/>
              </a:rPr>
              <a:t>AFP = UFP * CAF</a:t>
            </a:r>
            <a:endParaRPr lang="en-US" dirty="0"/>
          </a:p>
          <a:p>
            <a:pPr marL="0" indent="0" algn="just">
              <a:buNone/>
            </a:pPr>
            <a:endParaRPr lang="en-US" dirty="0"/>
          </a:p>
          <a:p>
            <a:pPr marL="0" indent="0">
              <a:buNone/>
            </a:pPr>
            <a:r>
              <a:rPr lang="en-US" dirty="0">
                <a:sym typeface="+mn-ea"/>
              </a:rPr>
              <a:t>EI = 10(low complexity), EO = 13(high complexity)</a:t>
            </a:r>
            <a:endParaRPr lang="en-US" dirty="0"/>
          </a:p>
          <a:p>
            <a:pPr marL="0" indent="0">
              <a:buNone/>
            </a:pPr>
            <a:r>
              <a:rPr lang="en-US" dirty="0">
                <a:sym typeface="+mn-ea"/>
              </a:rPr>
              <a:t>EQ = 4(Average complexity), EQ = 2(High Complexity)</a:t>
            </a:r>
            <a:endParaRPr lang="en-US" dirty="0"/>
          </a:p>
          <a:p>
            <a:pPr marL="0" indent="0">
              <a:buNone/>
            </a:pPr>
            <a:r>
              <a:rPr lang="en-US" dirty="0">
                <a:sym typeface="+mn-ea"/>
              </a:rPr>
              <a:t>ILF = 2(Average Complexity), EIF = 9(low complexity)</a:t>
            </a:r>
            <a:endParaRPr lang="en-US" dirty="0"/>
          </a:p>
          <a:p>
            <a:pPr marL="0" indent="0">
              <a:buNone/>
            </a:pPr>
            <a:r>
              <a:rPr lang="en-US" dirty="0">
                <a:sym typeface="+mn-ea"/>
              </a:rPr>
              <a:t>EI = 10*</a:t>
            </a:r>
            <a:r>
              <a:rPr lang="en-IN" altLang="en-US" dirty="0">
                <a:sym typeface="+mn-ea"/>
              </a:rPr>
              <a:t>2</a:t>
            </a:r>
            <a:r>
              <a:rPr lang="en-US" dirty="0">
                <a:sym typeface="+mn-ea"/>
              </a:rPr>
              <a:t> = </a:t>
            </a:r>
            <a:r>
              <a:rPr lang="en-IN" altLang="en-US" dirty="0">
                <a:sym typeface="+mn-ea"/>
              </a:rPr>
              <a:t>2</a:t>
            </a:r>
            <a:r>
              <a:rPr lang="en-US" dirty="0">
                <a:sym typeface="+mn-ea"/>
              </a:rPr>
              <a:t>0      EO = 13*</a:t>
            </a:r>
            <a:r>
              <a:rPr lang="en-IN" altLang="en-US" dirty="0">
                <a:sym typeface="+mn-ea"/>
              </a:rPr>
              <a:t>5</a:t>
            </a:r>
            <a:r>
              <a:rPr lang="en-US" dirty="0">
                <a:sym typeface="+mn-ea"/>
              </a:rPr>
              <a:t> = </a:t>
            </a:r>
            <a:r>
              <a:rPr lang="en-IN" altLang="en-US" dirty="0">
                <a:sym typeface="+mn-ea"/>
              </a:rPr>
              <a:t>65</a:t>
            </a:r>
            <a:endParaRPr lang="en-US" dirty="0"/>
          </a:p>
          <a:p>
            <a:pPr marL="0" indent="0">
              <a:buNone/>
            </a:pPr>
            <a:r>
              <a:rPr lang="en-US" dirty="0">
                <a:sym typeface="+mn-ea"/>
              </a:rPr>
              <a:t>EQ = 4*</a:t>
            </a:r>
            <a:r>
              <a:rPr lang="en-IN" altLang="en-US" dirty="0">
                <a:sym typeface="+mn-ea"/>
              </a:rPr>
              <a:t>3</a:t>
            </a:r>
            <a:r>
              <a:rPr lang="en-US" dirty="0">
                <a:sym typeface="+mn-ea"/>
              </a:rPr>
              <a:t> = 1</a:t>
            </a:r>
            <a:r>
              <a:rPr lang="en-IN" altLang="en-US" dirty="0">
                <a:sym typeface="+mn-ea"/>
              </a:rPr>
              <a:t>2 </a:t>
            </a:r>
            <a:r>
              <a:rPr lang="en-US" dirty="0">
                <a:sym typeface="+mn-ea"/>
              </a:rPr>
              <a:t>     EQ = 2*</a:t>
            </a:r>
            <a:r>
              <a:rPr lang="en-IN" altLang="en-US" dirty="0">
                <a:sym typeface="+mn-ea"/>
              </a:rPr>
              <a:t>5</a:t>
            </a:r>
            <a:r>
              <a:rPr lang="en-US" dirty="0">
                <a:sym typeface="+mn-ea"/>
              </a:rPr>
              <a:t> = 1</a:t>
            </a:r>
            <a:r>
              <a:rPr lang="en-IN" altLang="en-US" dirty="0">
                <a:sym typeface="+mn-ea"/>
              </a:rPr>
              <a:t>0</a:t>
            </a:r>
            <a:endParaRPr lang="en-US" dirty="0"/>
          </a:p>
          <a:p>
            <a:pPr marL="0" indent="0">
              <a:buNone/>
            </a:pPr>
            <a:r>
              <a:rPr lang="en-US" dirty="0">
                <a:sym typeface="+mn-ea"/>
              </a:rPr>
              <a:t>ILF = 2*10 = 20    EIF = 9*5 = 45</a:t>
            </a:r>
            <a:endParaRPr lang="en-US"/>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048600"/>
          <p:cNvSpPr>
            <a:spLocks noGrp="1"/>
          </p:cNvSpPr>
          <p:nvPr>
            <p:ph type="title"/>
          </p:nvPr>
        </p:nvSpPr>
        <p:spPr>
          <a:xfrm>
            <a:off x="1581151" y="500061"/>
            <a:ext cx="9029700" cy="1325563"/>
          </a:xfrm>
        </p:spPr>
        <p:txBody>
          <a:bodyPr/>
          <a:lstStyle/>
          <a:p>
            <a:r>
              <a:rPr lang="en-US" altLang="en-IN"/>
              <a:t>Data Flow Diagram</a:t>
            </a:r>
            <a:endParaRPr lang="en-IN"/>
          </a:p>
        </p:txBody>
      </p:sp>
      <p:sp>
        <p:nvSpPr>
          <p:cNvPr id="1048613" name="Content Placeholder 1048601"/>
          <p:cNvSpPr>
            <a:spLocks noGrp="1"/>
          </p:cNvSpPr>
          <p:nvPr>
            <p:ph idx="1"/>
          </p:nvPr>
        </p:nvSpPr>
        <p:spPr/>
        <p:txBody>
          <a:bodyPr/>
          <a:lstStyle/>
          <a:p>
            <a:r>
              <a:rPr lang="en-US" altLang="en-IN" b="1"/>
              <a:t>Level O</a:t>
            </a:r>
            <a:endParaRPr lang="en-IN" b="1"/>
          </a:p>
          <a:p>
            <a:r>
              <a:rPr lang="en-US" altLang="en-IN" b="1"/>
              <a:t>Level 1</a:t>
            </a:r>
            <a:endParaRPr lang="en-IN" b="1"/>
          </a:p>
          <a:p>
            <a:r>
              <a:rPr lang="en-US" altLang="en-IN" b="1"/>
              <a:t>Level 2</a:t>
            </a:r>
            <a:endParaRPr lang="en-IN" b="1"/>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1620" y="1222375"/>
            <a:ext cx="9791700" cy="5287010"/>
          </a:xfrm>
        </p:spPr>
        <p:txBody>
          <a:bodyPr>
            <a:normAutofit fontScale="87500" lnSpcReduction="20000"/>
          </a:bodyPr>
          <a:lstStyle/>
          <a:p>
            <a:pPr marL="0" indent="0">
              <a:buNone/>
            </a:pPr>
            <a:r>
              <a:rPr lang="en-US" b="1" dirty="0">
                <a:sym typeface="+mn-ea"/>
              </a:rPr>
              <a:t>Total UFP = </a:t>
            </a:r>
            <a:r>
              <a:rPr lang="en-IN" altLang="en-US" b="1" dirty="0">
                <a:sym typeface="+mn-ea"/>
              </a:rPr>
              <a:t>172</a:t>
            </a:r>
            <a:r>
              <a:rPr lang="en-US" b="1" dirty="0">
                <a:sym typeface="+mn-ea"/>
              </a:rPr>
              <a:t>.</a:t>
            </a:r>
            <a:endParaRPr lang="en-US" b="1" dirty="0"/>
          </a:p>
          <a:p>
            <a:pPr marL="0" indent="0">
              <a:buNone/>
            </a:pPr>
            <a:r>
              <a:rPr lang="en-US" dirty="0">
                <a:sym typeface="+mn-ea"/>
              </a:rPr>
              <a:t>CAF = 0.65 + (0.01 * sum(Fi))</a:t>
            </a:r>
            <a:endParaRPr lang="en-US" dirty="0"/>
          </a:p>
          <a:p>
            <a:pPr marL="0" indent="0">
              <a:buNone/>
            </a:pPr>
            <a:r>
              <a:rPr lang="en-US" dirty="0">
                <a:sym typeface="+mn-ea"/>
              </a:rPr>
              <a:t>Sum(Fi) = Total complexity adjustment value.</a:t>
            </a:r>
            <a:endParaRPr lang="en-US" dirty="0"/>
          </a:p>
          <a:p>
            <a:pPr marL="0" indent="0">
              <a:buNone/>
            </a:pPr>
            <a:r>
              <a:rPr lang="en-US" dirty="0">
                <a:sym typeface="+mn-ea"/>
              </a:rPr>
              <a:t>Fi are the degree of influence and are based on responses to the standard qualities.</a:t>
            </a:r>
            <a:endParaRPr lang="en-US" dirty="0"/>
          </a:p>
          <a:p>
            <a:r>
              <a:rPr lang="en-US" dirty="0">
                <a:sym typeface="+mn-ea"/>
              </a:rPr>
              <a:t>Number of factors considered.</a:t>
            </a:r>
            <a:endParaRPr lang="en-US" dirty="0"/>
          </a:p>
          <a:p>
            <a:pPr marL="457200" indent="-457200">
              <a:buFont typeface="+mj-lt"/>
              <a:buAutoNum type="arabicPeriod"/>
            </a:pPr>
            <a:r>
              <a:rPr lang="en-US" dirty="0">
                <a:sym typeface="+mn-ea"/>
              </a:rPr>
              <a:t>Does the system require </a:t>
            </a:r>
            <a:r>
              <a:rPr lang="en-IN" altLang="en-US" dirty="0">
                <a:sym typeface="+mn-ea"/>
              </a:rPr>
              <a:t>relaible camera backup</a:t>
            </a:r>
            <a:r>
              <a:rPr lang="en-US" dirty="0">
                <a:sym typeface="+mn-ea"/>
              </a:rPr>
              <a:t>.  (Essential  = 5)</a:t>
            </a:r>
            <a:endParaRPr lang="en-US" dirty="0"/>
          </a:p>
          <a:p>
            <a:pPr marL="457200" indent="-457200">
              <a:buFont typeface="+mj-lt"/>
              <a:buAutoNum type="arabicPeriod"/>
            </a:pPr>
            <a:r>
              <a:rPr lang="en-US" dirty="0">
                <a:sym typeface="+mn-ea"/>
              </a:rPr>
              <a:t>Is data communication is required (Essential  = 5)</a:t>
            </a:r>
            <a:endParaRPr lang="en-US" dirty="0"/>
          </a:p>
          <a:p>
            <a:pPr marL="457200" indent="-457200">
              <a:buFont typeface="+mj-lt"/>
              <a:buAutoNum type="arabicPeriod"/>
            </a:pPr>
            <a:r>
              <a:rPr lang="en-US" dirty="0">
                <a:sym typeface="+mn-ea"/>
              </a:rPr>
              <a:t>Performance (Essential  = 5)</a:t>
            </a:r>
            <a:endParaRPr lang="en-US" dirty="0"/>
          </a:p>
          <a:p>
            <a:pPr marL="457200" indent="-457200">
              <a:buFont typeface="+mj-lt"/>
              <a:buAutoNum type="arabicPeriod"/>
            </a:pPr>
            <a:r>
              <a:rPr lang="en-US" dirty="0">
                <a:sym typeface="+mn-ea"/>
              </a:rPr>
              <a:t>Distributing Processes (Average = 3)</a:t>
            </a:r>
            <a:endParaRPr lang="en-US" dirty="0"/>
          </a:p>
          <a:p>
            <a:pPr marL="0" indent="0">
              <a:buNone/>
            </a:pPr>
            <a:r>
              <a:rPr lang="en-US" dirty="0">
                <a:sym typeface="+mn-ea"/>
              </a:rPr>
              <a:t>sum(Fi) = 1</a:t>
            </a:r>
            <a:r>
              <a:rPr lang="en-IN" altLang="en-US" dirty="0">
                <a:sym typeface="+mn-ea"/>
              </a:rPr>
              <a:t>8</a:t>
            </a:r>
            <a:r>
              <a:rPr lang="en-US" dirty="0">
                <a:sym typeface="+mn-ea"/>
              </a:rPr>
              <a:t>.</a:t>
            </a:r>
            <a:endParaRPr lang="en-US" dirty="0"/>
          </a:p>
          <a:p>
            <a:pPr marL="0" indent="0">
              <a:buNone/>
            </a:pPr>
            <a:r>
              <a:rPr lang="en-US" dirty="0">
                <a:sym typeface="+mn-ea"/>
              </a:rPr>
              <a:t>CAF = 0.8</a:t>
            </a:r>
            <a:r>
              <a:rPr lang="en-IN" altLang="en-US" dirty="0">
                <a:sym typeface="+mn-ea"/>
              </a:rPr>
              <a:t>3</a:t>
            </a:r>
            <a:endParaRPr lang="en-US" dirty="0"/>
          </a:p>
          <a:p>
            <a:pPr marL="0" indent="0">
              <a:buNone/>
            </a:pPr>
            <a:r>
              <a:rPr lang="en-US" b="1" dirty="0">
                <a:sym typeface="+mn-ea"/>
              </a:rPr>
              <a:t>Total AFP = </a:t>
            </a:r>
            <a:r>
              <a:rPr lang="en-IN" altLang="en-US" b="1" dirty="0">
                <a:sym typeface="+mn-ea"/>
              </a:rPr>
              <a:t>172</a:t>
            </a:r>
            <a:r>
              <a:rPr lang="en-US" b="1" dirty="0">
                <a:sym typeface="+mn-ea"/>
              </a:rPr>
              <a:t> * 0.8</a:t>
            </a:r>
            <a:r>
              <a:rPr lang="en-IN" altLang="en-US" b="1" dirty="0">
                <a:sym typeface="+mn-ea"/>
              </a:rPr>
              <a:t>3</a:t>
            </a:r>
            <a:endParaRPr lang="en-US" b="1" dirty="0"/>
          </a:p>
          <a:p>
            <a:pPr marL="0" indent="0">
              <a:buNone/>
            </a:pPr>
            <a:r>
              <a:rPr lang="en-US" b="1" dirty="0">
                <a:sym typeface="+mn-ea"/>
              </a:rPr>
              <a:t>                  = 1</a:t>
            </a:r>
            <a:r>
              <a:rPr lang="en-IN" altLang="en-US" b="1" dirty="0">
                <a:sym typeface="+mn-ea"/>
              </a:rPr>
              <a:t>43</a:t>
            </a:r>
            <a:r>
              <a:rPr lang="en-US" b="1" dirty="0">
                <a:sym typeface="+mn-ea"/>
              </a:rPr>
              <a:t> </a:t>
            </a:r>
            <a:endParaRPr lang="en-US" b="1" dirty="0"/>
          </a:p>
          <a:p>
            <a:pPr marL="0" indent="0">
              <a:buNone/>
            </a:pPr>
            <a:endParaRPr lang="en-US" dirty="0"/>
          </a:p>
          <a:p>
            <a:endParaRPr lang="en-US"/>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Program Evalution Review Technique (PERT)</a:t>
            </a:r>
            <a:endParaRPr lang="en-US" dirty="0"/>
          </a:p>
          <a:p>
            <a:endParaRPr lang="en-US" dirty="0"/>
          </a:p>
        </p:txBody>
      </p:sp>
      <p:sp>
        <p:nvSpPr>
          <p:cNvPr id="6" name="Text Box 5"/>
          <p:cNvSpPr txBox="1"/>
          <p:nvPr/>
        </p:nvSpPr>
        <p:spPr>
          <a:xfrm>
            <a:off x="2659380" y="1292225"/>
            <a:ext cx="528955" cy="368300"/>
          </a:xfrm>
          <a:prstGeom prst="rect">
            <a:avLst/>
          </a:prstGeom>
          <a:noFill/>
          <a:ln>
            <a:solidFill>
              <a:schemeClr val="bg2"/>
            </a:solidFill>
          </a:ln>
        </p:spPr>
        <p:txBody>
          <a:bodyPr wrap="square" rtlCol="0" anchor="ctr" anchorCtr="1">
            <a:spAutoFit/>
          </a:bodyPr>
          <a:lstStyle/>
          <a:p>
            <a:endParaRPr lang="en-US" dirty="0"/>
          </a:p>
        </p:txBody>
      </p:sp>
      <p:pic>
        <p:nvPicPr>
          <p:cNvPr id="9" name="Content Placeholder 8" descr="NEWPERT"/>
          <p:cNvPicPr>
            <a:picLocks noGrp="1" noChangeAspect="1"/>
          </p:cNvPicPr>
          <p:nvPr>
            <p:ph idx="1"/>
          </p:nvPr>
        </p:nvPicPr>
        <p:blipFill>
          <a:blip r:embed="rId2"/>
          <a:stretch>
            <a:fillRect/>
          </a:stretch>
        </p:blipFill>
        <p:spPr>
          <a:xfrm>
            <a:off x="1710055" y="628650"/>
            <a:ext cx="9146540" cy="6229350"/>
          </a:xfrm>
          <a:prstGeom prst="rect">
            <a:avLst/>
          </a:prstGeom>
        </p:spPr>
      </p:pic>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Cost</a:t>
            </a:r>
          </a:p>
        </p:txBody>
      </p:sp>
      <p:sp>
        <p:nvSpPr>
          <p:cNvPr id="3" name="Content Placeholder 2"/>
          <p:cNvSpPr>
            <a:spLocks noGrp="1"/>
          </p:cNvSpPr>
          <p:nvPr>
            <p:ph idx="1"/>
          </p:nvPr>
        </p:nvSpPr>
        <p:spPr/>
        <p:txBody>
          <a:bodyPr vert="horz" lIns="91440" tIns="45720" rIns="91440" bIns="45720" rtlCol="0" anchor="t">
            <a:normAutofit fontScale="85000" lnSpcReduction="20000"/>
          </a:bodyPr>
          <a:lstStyle/>
          <a:p>
            <a:pPr>
              <a:spcBef>
                <a:spcPts val="1200"/>
              </a:spcBef>
              <a:buFont typeface="Arial" panose="020B0604020202020204"/>
              <a:buChar char="•"/>
            </a:pPr>
            <a:r>
              <a:rPr lang="en-US">
                <a:cs typeface="Calibri" panose="020F0502020204030204"/>
              </a:rPr>
              <a:t>The project cost can be found using any one of the model.</a:t>
            </a:r>
            <a:endParaRPr lang="en-US" dirty="0">
              <a:ea typeface="+mn-lt"/>
              <a:cs typeface="+mn-lt"/>
            </a:endParaRPr>
          </a:p>
          <a:p>
            <a:pPr>
              <a:spcBef>
                <a:spcPts val="1200"/>
              </a:spcBef>
              <a:buFont typeface="Arial" panose="020B0604020202020204"/>
              <a:buChar char="•"/>
            </a:pPr>
            <a:r>
              <a:rPr lang="en-US">
                <a:cs typeface="Calibri" panose="020F0502020204030204"/>
              </a:rPr>
              <a:t>COCOMO-1 Model</a:t>
            </a:r>
            <a:endParaRPr lang="en-US" dirty="0">
              <a:ea typeface="+mn-lt"/>
              <a:cs typeface="+mn-lt"/>
            </a:endParaRPr>
          </a:p>
          <a:p>
            <a:pPr>
              <a:spcBef>
                <a:spcPts val="1200"/>
              </a:spcBef>
              <a:buFont typeface="Arial" panose="020B0604020202020204"/>
              <a:buChar char="•"/>
            </a:pPr>
            <a:r>
              <a:rPr lang="en-US">
                <a:cs typeface="Calibri" panose="020F0502020204030204"/>
              </a:rPr>
              <a:t>COCOMO-2 Model</a:t>
            </a:r>
            <a:endParaRPr lang="en-US" dirty="0">
              <a:ea typeface="+mn-lt"/>
              <a:cs typeface="+mn-lt"/>
            </a:endParaRPr>
          </a:p>
          <a:p>
            <a:pPr>
              <a:spcBef>
                <a:spcPts val="1200"/>
              </a:spcBef>
              <a:buFont typeface="Arial" panose="020B0604020202020204"/>
              <a:buChar char="•"/>
            </a:pPr>
            <a:r>
              <a:rPr lang="en-US">
                <a:cs typeface="Calibri" panose="020F0502020204030204"/>
              </a:rPr>
              <a:t>Model -1: The basic COCOMO model computes software development efforts as a function of program size expressed in estimated lines of code.</a:t>
            </a:r>
            <a:endParaRPr lang="en-US" dirty="0">
              <a:ea typeface="+mn-lt"/>
              <a:cs typeface="+mn-lt"/>
            </a:endParaRPr>
          </a:p>
          <a:p>
            <a:pPr>
              <a:spcBef>
                <a:spcPts val="1200"/>
              </a:spcBef>
              <a:buFont typeface="Arial" panose="020B0604020202020204"/>
              <a:buChar char="•"/>
            </a:pPr>
            <a:r>
              <a:rPr lang="en-US">
                <a:cs typeface="Calibri" panose="020F0502020204030204"/>
              </a:rPr>
              <a:t>Model-2: The intermediate COCOMO model computes software development efforts as a function of program size and a set of cost drivers that include subjective assessment of the product, hardware, personnel, project attributes</a:t>
            </a:r>
            <a:endParaRPr lang="en-US" dirty="0">
              <a:ea typeface="+mn-lt"/>
              <a:cs typeface="+mn-lt"/>
            </a:endParaRPr>
          </a:p>
          <a:p>
            <a:pPr>
              <a:spcBef>
                <a:spcPts val="1200"/>
              </a:spcBef>
              <a:buFont typeface="Arial" panose="020B0604020202020204"/>
              <a:buChar char="•"/>
            </a:pPr>
            <a:r>
              <a:rPr lang="en-US">
                <a:cs typeface="Calibri" panose="020F0502020204030204"/>
              </a:rPr>
              <a:t>Model-3: The advanced COCOMO model incorporates all characteristics of the intermediate version with an assessment of the cost drivers impact on each step of the software engineering process.</a:t>
            </a:r>
            <a:endParaRPr lang="en-US" dirty="0">
              <a:ea typeface="+mn-lt"/>
              <a:cs typeface="+mn-lt"/>
            </a:endParaRPr>
          </a:p>
          <a:p>
            <a:pPr>
              <a:spcBef>
                <a:spcPts val="1200"/>
              </a:spcBef>
              <a:buFont typeface="Arial" panose="020B0604020202020204"/>
              <a:buChar char="•"/>
            </a:pPr>
            <a:endParaRPr lang="en-US" dirty="0">
              <a:ea typeface="+mn-lt"/>
              <a:cs typeface="+mn-lt"/>
            </a:endParaRPr>
          </a:p>
          <a:p>
            <a:pPr>
              <a:buNone/>
            </a:pPr>
            <a:endParaRPr lang="en-US" dirty="0">
              <a:cs typeface="Calibri" panose="020F0502020204030204"/>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2100" y="990557"/>
            <a:ext cx="9791700" cy="5186406"/>
          </a:xfrm>
        </p:spPr>
        <p:txBody>
          <a:bodyPr vert="horz" lIns="91440" tIns="45720" rIns="91440" bIns="45720" rtlCol="0" anchor="t">
            <a:normAutofit fontScale="90000" lnSpcReduction="20000"/>
          </a:bodyPr>
          <a:lstStyle/>
          <a:p>
            <a:pPr>
              <a:spcBef>
                <a:spcPts val="1200"/>
              </a:spcBef>
            </a:pPr>
            <a:r>
              <a:rPr lang="en-US">
                <a:ea typeface="+mn-lt"/>
                <a:cs typeface="+mn-lt"/>
              </a:rPr>
              <a:t>The basic COCOMO -2 model equations take form:</a:t>
            </a:r>
            <a:endParaRPr lang="en-US" dirty="0">
              <a:ea typeface="+mn-lt"/>
              <a:cs typeface="+mn-lt"/>
            </a:endParaRPr>
          </a:p>
          <a:p>
            <a:pPr>
              <a:spcBef>
                <a:spcPts val="1200"/>
              </a:spcBef>
            </a:pPr>
            <a:r>
              <a:rPr lang="en-US">
                <a:ea typeface="+mn-lt"/>
                <a:cs typeface="+mn-lt"/>
              </a:rPr>
              <a:t>E=A(b)KLOC B(b)</a:t>
            </a:r>
            <a:endParaRPr lang="en-US" dirty="0">
              <a:ea typeface="+mn-lt"/>
              <a:cs typeface="+mn-lt"/>
            </a:endParaRPr>
          </a:p>
          <a:p>
            <a:pPr>
              <a:spcBef>
                <a:spcPts val="1200"/>
              </a:spcBef>
            </a:pPr>
            <a:r>
              <a:rPr lang="en-US">
                <a:ea typeface="+mn-lt"/>
                <a:cs typeface="+mn-lt"/>
              </a:rPr>
              <a:t>D=C(b)E D(b)</a:t>
            </a:r>
            <a:endParaRPr lang="en-US" dirty="0">
              <a:ea typeface="+mn-lt"/>
              <a:cs typeface="+mn-lt"/>
            </a:endParaRPr>
          </a:p>
          <a:p>
            <a:pPr>
              <a:spcBef>
                <a:spcPts val="1200"/>
              </a:spcBef>
            </a:pPr>
            <a:r>
              <a:rPr lang="en-US">
                <a:ea typeface="+mn-lt"/>
                <a:cs typeface="+mn-lt"/>
              </a:rPr>
              <a:t>Where E is the effort applied in person months. D is development time in chronological month.</a:t>
            </a:r>
            <a:endParaRPr lang="en-US" dirty="0">
              <a:ea typeface="+mn-lt"/>
              <a:cs typeface="+mn-lt"/>
            </a:endParaRPr>
          </a:p>
          <a:p>
            <a:pPr>
              <a:spcBef>
                <a:spcPts val="1200"/>
              </a:spcBef>
            </a:pPr>
            <a:r>
              <a:rPr lang="en-US">
                <a:ea typeface="+mn-lt"/>
                <a:cs typeface="+mn-lt"/>
              </a:rPr>
              <a:t>KLOC is estimated as number of delivered lines of code for the project. This project can be classified as Semidetached software project. The rough estimate of number of lines of this project is </a:t>
            </a:r>
            <a:r>
              <a:rPr lang="en-IN" altLang="en-US">
                <a:ea typeface="+mn-lt"/>
                <a:cs typeface="+mn-lt"/>
              </a:rPr>
              <a:t>1080</a:t>
            </a:r>
            <a:r>
              <a:rPr lang="en-US">
                <a:ea typeface="+mn-lt"/>
                <a:cs typeface="+mn-lt"/>
              </a:rPr>
              <a:t>. Hence according COCOMO -2 model the time required for completion of the project is 9 months.</a:t>
            </a:r>
            <a:endParaRPr lang="en-US" dirty="0">
              <a:ea typeface="+mn-lt"/>
              <a:cs typeface="+mn-lt"/>
            </a:endParaRPr>
          </a:p>
          <a:p>
            <a:pPr>
              <a:spcBef>
                <a:spcPts val="1200"/>
              </a:spcBef>
            </a:pPr>
            <a:r>
              <a:rPr lang="en-US">
                <a:ea typeface="+mn-lt"/>
                <a:cs typeface="+mn-lt"/>
              </a:rPr>
              <a:t>Cost of Project:</a:t>
            </a:r>
            <a:endParaRPr lang="en-US" dirty="0">
              <a:ea typeface="+mn-lt"/>
              <a:cs typeface="+mn-lt"/>
            </a:endParaRPr>
          </a:p>
          <a:p>
            <a:pPr marL="0" indent="0">
              <a:spcBef>
                <a:spcPts val="1200"/>
              </a:spcBef>
              <a:buNone/>
            </a:pPr>
            <a:r>
              <a:rPr lang="en-US">
                <a:ea typeface="+mn-lt"/>
                <a:cs typeface="+mn-lt"/>
              </a:rPr>
              <a:t>         Equation for calculation of cost of project using COCOMO - 2 model is:</a:t>
            </a:r>
            <a:endParaRPr lang="en-US" dirty="0">
              <a:ea typeface="+mn-lt"/>
              <a:cs typeface="+mn-lt"/>
            </a:endParaRPr>
          </a:p>
          <a:p>
            <a:pPr marL="0" indent="0">
              <a:spcBef>
                <a:spcPts val="1200"/>
              </a:spcBef>
              <a:buNone/>
            </a:pPr>
            <a:r>
              <a:rPr lang="en-US">
                <a:ea typeface="+mn-lt"/>
                <a:cs typeface="+mn-lt"/>
              </a:rPr>
              <a:t>            C = D * C p</a:t>
            </a:r>
            <a:endParaRPr lang="en-US" dirty="0">
              <a:ea typeface="+mn-lt"/>
              <a:cs typeface="+mn-lt"/>
            </a:endParaRPr>
          </a:p>
          <a:p>
            <a:pPr>
              <a:spcBef>
                <a:spcPts val="1200"/>
              </a:spcBef>
            </a:pPr>
            <a:endParaRPr lang="en-US" dirty="0">
              <a:ea typeface="+mn-lt"/>
              <a:cs typeface="+mn-lt"/>
            </a:endParaRPr>
          </a:p>
          <a:p>
            <a:pPr>
              <a:spcBef>
                <a:spcPts val="1200"/>
              </a:spcBef>
            </a:pPr>
            <a:endParaRPr lang="en-US" dirty="0">
              <a:cs typeface="Calibri" panose="020F0502020204030204"/>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2100" y="1042749"/>
            <a:ext cx="9791700" cy="5134214"/>
          </a:xfrm>
        </p:spPr>
        <p:txBody>
          <a:bodyPr vert="horz" lIns="91440" tIns="45720" rIns="91440" bIns="45720" rtlCol="0" anchor="t">
            <a:normAutofit/>
          </a:bodyPr>
          <a:lstStyle/>
          <a:p>
            <a:pPr>
              <a:spcBef>
                <a:spcPts val="1200"/>
              </a:spcBef>
            </a:pPr>
            <a:r>
              <a:rPr lang="en-US">
                <a:ea typeface="+mn-lt"/>
                <a:cs typeface="+mn-lt"/>
              </a:rPr>
              <a:t>Where,</a:t>
            </a:r>
            <a:endParaRPr lang="en-US" dirty="0">
              <a:ea typeface="+mn-lt"/>
              <a:cs typeface="+mn-lt"/>
            </a:endParaRPr>
          </a:p>
          <a:p>
            <a:pPr marL="0" indent="0">
              <a:spcBef>
                <a:spcPts val="1200"/>
              </a:spcBef>
              <a:buNone/>
            </a:pPr>
            <a:r>
              <a:rPr lang="en-US">
                <a:ea typeface="+mn-lt"/>
                <a:cs typeface="+mn-lt"/>
              </a:rPr>
              <a:t>       C = Cost of project</a:t>
            </a:r>
            <a:endParaRPr lang="en-US" dirty="0">
              <a:ea typeface="+mn-lt"/>
              <a:cs typeface="+mn-lt"/>
            </a:endParaRPr>
          </a:p>
          <a:p>
            <a:pPr marL="0" indent="0">
              <a:spcBef>
                <a:spcPts val="1200"/>
              </a:spcBef>
              <a:buNone/>
            </a:pPr>
            <a:r>
              <a:rPr lang="en-US">
                <a:ea typeface="+mn-lt"/>
                <a:cs typeface="+mn-lt"/>
              </a:rPr>
              <a:t>       D = Duration in month</a:t>
            </a:r>
            <a:endParaRPr lang="en-US" dirty="0">
              <a:ea typeface="+mn-lt"/>
              <a:cs typeface="+mn-lt"/>
            </a:endParaRPr>
          </a:p>
          <a:p>
            <a:pPr marL="0" indent="0">
              <a:spcBef>
                <a:spcPts val="1200"/>
              </a:spcBef>
              <a:buNone/>
            </a:pPr>
            <a:r>
              <a:rPr lang="en-US">
                <a:ea typeface="+mn-lt"/>
                <a:cs typeface="+mn-lt"/>
              </a:rPr>
              <a:t>       C p = Cost incurred per person-month, C p =Rs.1000/- (per </a:t>
            </a:r>
            <a:r>
              <a:rPr lang="en-US" dirty="0">
                <a:ea typeface="+mn-lt"/>
                <a:cs typeface="+mn-lt"/>
              </a:rPr>
              <a:t>person-month) (approx.)</a:t>
            </a:r>
          </a:p>
          <a:p>
            <a:pPr marL="0" indent="0">
              <a:spcBef>
                <a:spcPts val="1200"/>
              </a:spcBef>
              <a:buNone/>
            </a:pPr>
            <a:r>
              <a:rPr lang="en-US">
                <a:ea typeface="+mn-lt"/>
                <a:cs typeface="+mn-lt"/>
              </a:rPr>
              <a:t>      C = 8 * 1000 = 8000/-</a:t>
            </a:r>
            <a:endParaRPr lang="en-US" dirty="0">
              <a:ea typeface="+mn-lt"/>
              <a:cs typeface="+mn-lt"/>
            </a:endParaRPr>
          </a:p>
          <a:p>
            <a:pPr marL="0" indent="0">
              <a:spcBef>
                <a:spcPts val="1200"/>
              </a:spcBef>
              <a:buNone/>
            </a:pPr>
            <a:r>
              <a:rPr lang="en-US" dirty="0">
                <a:ea typeface="+mn-lt"/>
                <a:cs typeface="+mn-lt"/>
              </a:rPr>
              <a:t>    Hence according COCOMO - 2 model the cost of project is </a:t>
            </a:r>
            <a:r>
              <a:rPr lang="en-US">
                <a:ea typeface="+mn-lt"/>
                <a:cs typeface="+mn-lt"/>
              </a:rPr>
              <a:t>8000/-(approx.)</a:t>
            </a:r>
            <a:endParaRPr lang="en-US" dirty="0">
              <a:ea typeface="+mn-lt"/>
              <a:cs typeface="+mn-lt"/>
            </a:endParaRPr>
          </a:p>
          <a:p>
            <a:pPr>
              <a:spcBef>
                <a:spcPts val="1200"/>
              </a:spcBef>
            </a:pPr>
            <a:r>
              <a:rPr lang="en-US">
                <a:ea typeface="+mn-lt"/>
                <a:cs typeface="+mn-lt"/>
              </a:rPr>
              <a:t> Time Estimates</a:t>
            </a:r>
            <a:endParaRPr lang="en-US" dirty="0">
              <a:ea typeface="+mn-lt"/>
              <a:cs typeface="+mn-lt"/>
            </a:endParaRPr>
          </a:p>
          <a:p>
            <a:pPr marL="0" indent="0">
              <a:spcBef>
                <a:spcPts val="1200"/>
              </a:spcBef>
              <a:buNone/>
            </a:pPr>
            <a:r>
              <a:rPr lang="en-US">
                <a:ea typeface="+mn-lt"/>
                <a:cs typeface="+mn-lt"/>
              </a:rPr>
              <a:t>     The time estimate of this project is approximate </a:t>
            </a:r>
            <a:r>
              <a:rPr lang="en-IN" altLang="en-US">
                <a:ea typeface="+mn-lt"/>
                <a:cs typeface="+mn-lt"/>
              </a:rPr>
              <a:t>8</a:t>
            </a:r>
            <a:r>
              <a:rPr lang="en-US">
                <a:ea typeface="+mn-lt"/>
                <a:cs typeface="+mn-lt"/>
              </a:rPr>
              <a:t> months.</a:t>
            </a:r>
            <a:endParaRPr lang="en-US" dirty="0">
              <a:ea typeface="+mn-lt"/>
              <a:cs typeface="+mn-lt"/>
            </a:endParaRPr>
          </a:p>
          <a:p>
            <a:pPr>
              <a:spcBef>
                <a:spcPts val="1200"/>
              </a:spcBef>
            </a:pPr>
            <a:endParaRPr lang="en-US" dirty="0">
              <a:ea typeface="+mn-lt"/>
              <a:cs typeface="+mn-lt"/>
            </a:endParaRPr>
          </a:p>
          <a:p>
            <a:pPr>
              <a:spcBef>
                <a:spcPts val="1200"/>
              </a:spcBef>
            </a:pPr>
            <a:endParaRPr lang="en-US" dirty="0">
              <a:ea typeface="+mn-lt"/>
              <a:cs typeface="+mn-lt"/>
            </a:endParaRPr>
          </a:p>
          <a:p>
            <a:pPr>
              <a:spcBef>
                <a:spcPts val="1200"/>
              </a:spcBef>
            </a:pPr>
            <a:endParaRPr lang="en-US" dirty="0">
              <a:cs typeface="Calibri" panose="020F0502020204030204"/>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B849-0369-4CC2-80BF-B2EBF41A401F}"/>
              </a:ext>
            </a:extLst>
          </p:cNvPr>
          <p:cNvSpPr>
            <a:spLocks noGrp="1"/>
          </p:cNvSpPr>
          <p:nvPr>
            <p:ph type="title"/>
          </p:nvPr>
        </p:nvSpPr>
        <p:spPr/>
        <p:txBody>
          <a:bodyPr/>
          <a:lstStyle/>
          <a:p>
            <a:r>
              <a:rPr lang="en-US" dirty="0"/>
              <a:t>Project Modules</a:t>
            </a:r>
            <a:endParaRPr lang="en-IN" dirty="0"/>
          </a:p>
        </p:txBody>
      </p:sp>
      <p:sp>
        <p:nvSpPr>
          <p:cNvPr id="3" name="Content Placeholder 2">
            <a:extLst>
              <a:ext uri="{FF2B5EF4-FFF2-40B4-BE49-F238E27FC236}">
                <a16:creationId xmlns:a16="http://schemas.microsoft.com/office/drawing/2014/main" id="{B945BFE8-2542-4530-AF59-DCCF19456FD7}"/>
              </a:ext>
            </a:extLst>
          </p:cNvPr>
          <p:cNvSpPr>
            <a:spLocks noGrp="1"/>
          </p:cNvSpPr>
          <p:nvPr>
            <p:ph idx="1"/>
          </p:nvPr>
        </p:nvSpPr>
        <p:spPr/>
        <p:txBody>
          <a:bodyPr/>
          <a:lstStyle/>
          <a:p>
            <a:r>
              <a:rPr lang="en-US" dirty="0"/>
              <a:t>1. Home </a:t>
            </a:r>
          </a:p>
          <a:p>
            <a:r>
              <a:rPr lang="en-US" dirty="0"/>
              <a:t>2. Sign Up</a:t>
            </a:r>
          </a:p>
          <a:p>
            <a:r>
              <a:rPr lang="en-US" dirty="0"/>
              <a:t>3. Login </a:t>
            </a:r>
          </a:p>
          <a:p>
            <a:r>
              <a:rPr lang="en-US" dirty="0"/>
              <a:t>4. user Home</a:t>
            </a:r>
          </a:p>
          <a:p>
            <a:r>
              <a:rPr lang="en-US" dirty="0"/>
              <a:t>5. Social Distance Detection</a:t>
            </a:r>
          </a:p>
          <a:p>
            <a:endParaRPr lang="en-IN" dirty="0"/>
          </a:p>
        </p:txBody>
      </p:sp>
    </p:spTree>
    <p:extLst>
      <p:ext uri="{BB962C8B-B14F-4D97-AF65-F5344CB8AC3E}">
        <p14:creationId xmlns:p14="http://schemas.microsoft.com/office/powerpoint/2010/main" val="151774219"/>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B963-725F-4836-8F1C-DA76AEC137B2}"/>
              </a:ext>
            </a:extLst>
          </p:cNvPr>
          <p:cNvSpPr>
            <a:spLocks noGrp="1"/>
          </p:cNvSpPr>
          <p:nvPr>
            <p:ph type="title"/>
          </p:nvPr>
        </p:nvSpPr>
        <p:spPr/>
        <p:txBody>
          <a:bodyPr/>
          <a:lstStyle/>
          <a:p>
            <a:r>
              <a:rPr lang="en-US" dirty="0"/>
              <a:t>Home</a:t>
            </a:r>
            <a:endParaRPr lang="en-IN" dirty="0"/>
          </a:p>
        </p:txBody>
      </p:sp>
      <p:pic>
        <p:nvPicPr>
          <p:cNvPr id="5" name="Content Placeholder 4">
            <a:extLst>
              <a:ext uri="{FF2B5EF4-FFF2-40B4-BE49-F238E27FC236}">
                <a16:creationId xmlns:a16="http://schemas.microsoft.com/office/drawing/2014/main" id="{2098CE68-16AD-4182-A143-1AF334E34476}"/>
              </a:ext>
            </a:extLst>
          </p:cNvPr>
          <p:cNvPicPr>
            <a:picLocks noGrp="1" noChangeAspect="1"/>
          </p:cNvPicPr>
          <p:nvPr>
            <p:ph idx="1"/>
          </p:nvPr>
        </p:nvPicPr>
        <p:blipFill>
          <a:blip r:embed="rId2"/>
          <a:stretch>
            <a:fillRect/>
          </a:stretch>
        </p:blipFill>
        <p:spPr>
          <a:xfrm>
            <a:off x="1782147" y="1371155"/>
            <a:ext cx="9741159" cy="5479402"/>
          </a:xfrm>
        </p:spPr>
      </p:pic>
    </p:spTree>
    <p:extLst>
      <p:ext uri="{BB962C8B-B14F-4D97-AF65-F5344CB8AC3E}">
        <p14:creationId xmlns:p14="http://schemas.microsoft.com/office/powerpoint/2010/main" val="1275765416"/>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7174-FC11-4816-8E09-DE2B0747C68F}"/>
              </a:ext>
            </a:extLst>
          </p:cNvPr>
          <p:cNvSpPr>
            <a:spLocks noGrp="1"/>
          </p:cNvSpPr>
          <p:nvPr>
            <p:ph type="title"/>
          </p:nvPr>
        </p:nvSpPr>
        <p:spPr/>
        <p:txBody>
          <a:bodyPr/>
          <a:lstStyle/>
          <a:p>
            <a:r>
              <a:rPr lang="en-US" dirty="0"/>
              <a:t>Sign Up</a:t>
            </a:r>
            <a:endParaRPr lang="en-IN" dirty="0"/>
          </a:p>
        </p:txBody>
      </p:sp>
      <p:pic>
        <p:nvPicPr>
          <p:cNvPr id="5" name="Content Placeholder 4">
            <a:extLst>
              <a:ext uri="{FF2B5EF4-FFF2-40B4-BE49-F238E27FC236}">
                <a16:creationId xmlns:a16="http://schemas.microsoft.com/office/drawing/2014/main" id="{8B688517-8E3B-41C8-8E4B-E1744C31AC40}"/>
              </a:ext>
            </a:extLst>
          </p:cNvPr>
          <p:cNvPicPr>
            <a:picLocks noGrp="1" noChangeAspect="1"/>
          </p:cNvPicPr>
          <p:nvPr>
            <p:ph idx="1"/>
          </p:nvPr>
        </p:nvPicPr>
        <p:blipFill>
          <a:blip r:embed="rId2"/>
          <a:stretch>
            <a:fillRect/>
          </a:stretch>
        </p:blipFill>
        <p:spPr>
          <a:xfrm>
            <a:off x="1707537" y="1464906"/>
            <a:ext cx="10319621" cy="5162802"/>
          </a:xfrm>
        </p:spPr>
      </p:pic>
    </p:spTree>
    <p:extLst>
      <p:ext uri="{BB962C8B-B14F-4D97-AF65-F5344CB8AC3E}">
        <p14:creationId xmlns:p14="http://schemas.microsoft.com/office/powerpoint/2010/main" val="245084260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9F2F-7D1E-485B-BE04-EA886344F623}"/>
              </a:ext>
            </a:extLst>
          </p:cNvPr>
          <p:cNvSpPr>
            <a:spLocks noGrp="1"/>
          </p:cNvSpPr>
          <p:nvPr>
            <p:ph type="title"/>
          </p:nvPr>
        </p:nvSpPr>
        <p:spPr/>
        <p:txBody>
          <a:bodyPr/>
          <a:lstStyle/>
          <a:p>
            <a:r>
              <a:rPr lang="en-US" dirty="0"/>
              <a:t>login</a:t>
            </a:r>
            <a:endParaRPr lang="en-IN" dirty="0"/>
          </a:p>
        </p:txBody>
      </p:sp>
      <p:pic>
        <p:nvPicPr>
          <p:cNvPr id="5" name="Content Placeholder 4">
            <a:extLst>
              <a:ext uri="{FF2B5EF4-FFF2-40B4-BE49-F238E27FC236}">
                <a16:creationId xmlns:a16="http://schemas.microsoft.com/office/drawing/2014/main" id="{7A2E6C54-E0DD-4668-85EE-0E6D9B095190}"/>
              </a:ext>
            </a:extLst>
          </p:cNvPr>
          <p:cNvPicPr>
            <a:picLocks noGrp="1" noChangeAspect="1"/>
          </p:cNvPicPr>
          <p:nvPr>
            <p:ph idx="1"/>
          </p:nvPr>
        </p:nvPicPr>
        <p:blipFill>
          <a:blip r:embed="rId2"/>
          <a:stretch>
            <a:fillRect/>
          </a:stretch>
        </p:blipFill>
        <p:spPr>
          <a:xfrm>
            <a:off x="1418253" y="1595535"/>
            <a:ext cx="10465801" cy="5174359"/>
          </a:xfrm>
        </p:spPr>
      </p:pic>
    </p:spTree>
    <p:extLst>
      <p:ext uri="{BB962C8B-B14F-4D97-AF65-F5344CB8AC3E}">
        <p14:creationId xmlns:p14="http://schemas.microsoft.com/office/powerpoint/2010/main" val="2483924622"/>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D94E2-798E-43F6-A382-80CEAA14A329}"/>
              </a:ext>
            </a:extLst>
          </p:cNvPr>
          <p:cNvSpPr>
            <a:spLocks noGrp="1"/>
          </p:cNvSpPr>
          <p:nvPr>
            <p:ph type="title"/>
          </p:nvPr>
        </p:nvSpPr>
        <p:spPr/>
        <p:txBody>
          <a:bodyPr/>
          <a:lstStyle/>
          <a:p>
            <a:r>
              <a:rPr lang="en-US" dirty="0"/>
              <a:t>User Home</a:t>
            </a:r>
            <a:endParaRPr lang="en-IN" dirty="0"/>
          </a:p>
        </p:txBody>
      </p:sp>
      <p:pic>
        <p:nvPicPr>
          <p:cNvPr id="5" name="Content Placeholder 4">
            <a:extLst>
              <a:ext uri="{FF2B5EF4-FFF2-40B4-BE49-F238E27FC236}">
                <a16:creationId xmlns:a16="http://schemas.microsoft.com/office/drawing/2014/main" id="{58093B06-4DC3-4410-A340-DCEF95062E71}"/>
              </a:ext>
            </a:extLst>
          </p:cNvPr>
          <p:cNvPicPr>
            <a:picLocks noGrp="1" noChangeAspect="1"/>
          </p:cNvPicPr>
          <p:nvPr>
            <p:ph idx="1"/>
          </p:nvPr>
        </p:nvPicPr>
        <p:blipFill>
          <a:blip r:embed="rId2"/>
          <a:stretch>
            <a:fillRect/>
          </a:stretch>
        </p:blipFill>
        <p:spPr>
          <a:xfrm>
            <a:off x="1782665" y="1474237"/>
            <a:ext cx="10057881" cy="5383763"/>
          </a:xfrm>
        </p:spPr>
      </p:pic>
    </p:spTree>
    <p:extLst>
      <p:ext uri="{BB962C8B-B14F-4D97-AF65-F5344CB8AC3E}">
        <p14:creationId xmlns:p14="http://schemas.microsoft.com/office/powerpoint/2010/main" val="371133705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1581150" y="500061"/>
            <a:ext cx="9029700" cy="1325563"/>
          </a:xfrm>
        </p:spPr>
        <p:txBody>
          <a:bodyPr/>
          <a:lstStyle/>
          <a:p>
            <a:r>
              <a:rPr lang="en-US" dirty="0"/>
              <a:t>UML Diagrams</a:t>
            </a:r>
            <a:endParaRPr lang="en-IN" dirty="0"/>
          </a:p>
        </p:txBody>
      </p:sp>
      <p:sp>
        <p:nvSpPr>
          <p:cNvPr id="1048611" name="Content Placeholder 2"/>
          <p:cNvSpPr>
            <a:spLocks noGrp="1"/>
          </p:cNvSpPr>
          <p:nvPr>
            <p:ph idx="1"/>
          </p:nvPr>
        </p:nvSpPr>
        <p:spPr/>
        <p:txBody>
          <a:bodyPr>
            <a:normAutofit/>
          </a:bodyPr>
          <a:lstStyle/>
          <a:p>
            <a:r>
              <a:rPr lang="en-US" b="1" dirty="0"/>
              <a:t>1. Use Case Diagram</a:t>
            </a:r>
          </a:p>
          <a:p>
            <a:r>
              <a:rPr lang="en-US" b="1" dirty="0"/>
              <a:t>2. Class Diagram</a:t>
            </a:r>
          </a:p>
          <a:p>
            <a:r>
              <a:rPr lang="en-US" b="1" dirty="0"/>
              <a:t>3. Object Diagram</a:t>
            </a:r>
          </a:p>
          <a:p>
            <a:r>
              <a:rPr lang="en-US" b="1" dirty="0"/>
              <a:t>4. Sequence Diagram </a:t>
            </a:r>
          </a:p>
          <a:p>
            <a:r>
              <a:rPr lang="en-US" b="1" dirty="0"/>
              <a:t>5. Activity Diagram</a:t>
            </a:r>
          </a:p>
          <a:p>
            <a:r>
              <a:rPr lang="en-US" altLang="en-IN" b="1" dirty="0"/>
              <a:t>6. Deployment Diagram</a:t>
            </a:r>
            <a:endParaRPr lang="zh-CN" altLang="en-US"/>
          </a:p>
          <a:p>
            <a:r>
              <a:rPr lang="en-US" altLang="en-IN" b="1" dirty="0"/>
              <a:t>7. Component Diagram</a:t>
            </a:r>
            <a:endParaRPr lang="zh-CN" altLang="en-US"/>
          </a:p>
          <a:p>
            <a:r>
              <a:rPr lang="en-US" altLang="en-IN" b="1" dirty="0"/>
              <a:t>8. Package Diagram  </a:t>
            </a:r>
            <a:endParaRPr lang="zh-CN" altLang="en-US"/>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DA79-A176-4133-8057-C50062291E0B}"/>
              </a:ext>
            </a:extLst>
          </p:cNvPr>
          <p:cNvSpPr>
            <a:spLocks noGrp="1"/>
          </p:cNvSpPr>
          <p:nvPr>
            <p:ph type="title"/>
          </p:nvPr>
        </p:nvSpPr>
        <p:spPr/>
        <p:txBody>
          <a:bodyPr>
            <a:normAutofit fontScale="90000"/>
          </a:bodyPr>
          <a:lstStyle/>
          <a:p>
            <a:r>
              <a:rPr lang="en-US" dirty="0"/>
              <a:t>Social Distance Detection</a:t>
            </a:r>
            <a:br>
              <a:rPr lang="en-US" dirty="0"/>
            </a:br>
            <a:endParaRPr lang="en-IN" dirty="0"/>
          </a:p>
        </p:txBody>
      </p:sp>
      <p:pic>
        <p:nvPicPr>
          <p:cNvPr id="5" name="Content Placeholder 4">
            <a:extLst>
              <a:ext uri="{FF2B5EF4-FFF2-40B4-BE49-F238E27FC236}">
                <a16:creationId xmlns:a16="http://schemas.microsoft.com/office/drawing/2014/main" id="{6294A841-B34D-477F-A050-3E7A6C0431CB}"/>
              </a:ext>
            </a:extLst>
          </p:cNvPr>
          <p:cNvPicPr>
            <a:picLocks noGrp="1" noChangeAspect="1"/>
          </p:cNvPicPr>
          <p:nvPr>
            <p:ph idx="1"/>
          </p:nvPr>
        </p:nvPicPr>
        <p:blipFill>
          <a:blip r:embed="rId2"/>
          <a:stretch>
            <a:fillRect/>
          </a:stretch>
        </p:blipFill>
        <p:spPr>
          <a:xfrm>
            <a:off x="1905000" y="1463011"/>
            <a:ext cx="9867900" cy="5394989"/>
          </a:xfrm>
        </p:spPr>
      </p:pic>
    </p:spTree>
    <p:extLst>
      <p:ext uri="{BB962C8B-B14F-4D97-AF65-F5344CB8AC3E}">
        <p14:creationId xmlns:p14="http://schemas.microsoft.com/office/powerpoint/2010/main" val="1572799173"/>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Title 1048629"/>
          <p:cNvSpPr>
            <a:spLocks noGrp="1"/>
          </p:cNvSpPr>
          <p:nvPr>
            <p:ph type="title"/>
          </p:nvPr>
        </p:nvSpPr>
        <p:spPr/>
        <p:txBody>
          <a:bodyPr/>
          <a:lstStyle/>
          <a:p>
            <a:r>
              <a:rPr lang="en-US" altLang="en-IN"/>
              <a:t>Refrences</a:t>
            </a:r>
            <a:endParaRPr lang="en-IN"/>
          </a:p>
        </p:txBody>
      </p:sp>
      <p:sp>
        <p:nvSpPr>
          <p:cNvPr id="1048589" name="Content Placeholder 1048630"/>
          <p:cNvSpPr>
            <a:spLocks noGrp="1"/>
          </p:cNvSpPr>
          <p:nvPr>
            <p:ph idx="1"/>
          </p:nvPr>
        </p:nvSpPr>
        <p:spPr/>
        <p:txBody>
          <a:bodyPr/>
          <a:lstStyle/>
          <a:p>
            <a:pPr marL="0" indent="0">
              <a:buNone/>
            </a:pPr>
            <a:r>
              <a:rPr lang="en-US" altLang="en-IN" b="1"/>
              <a:t>1.  </a:t>
            </a:r>
            <a:r>
              <a:rPr lang="en-IN"/>
              <a:t>W. H. Organization, “WHO corona-viruses (COVID-19),” https://www.who.int/emergencies/diseases/novel-corona-virus-2019,2020, [Online;accessed May 02,2020].</a:t>
            </a:r>
          </a:p>
          <a:p>
            <a:pPr marL="0" indent="0">
              <a:buNone/>
            </a:pPr>
            <a:r>
              <a:rPr lang="en-US" altLang="en-IN" b="1"/>
              <a:t>2.   </a:t>
            </a:r>
            <a:r>
              <a:rPr lang="en-US" altLang="en-IN"/>
              <a:t>F. Ahmed, N. Zviedrite, and A. Uzicanin, “Effectiveness of workplace social distancing measures in reducing influenza transmission: a system-aticreview,”BMCpublichealth,vol.18,no.1,p.518,2018.</a:t>
            </a:r>
            <a:endParaRPr lang="en-IN"/>
          </a:p>
          <a:p>
            <a:pPr marL="0" indent="0">
              <a:buNone/>
            </a:pPr>
            <a:r>
              <a:rPr lang="en-US" altLang="en-IN" b="1"/>
              <a:t>3.  </a:t>
            </a:r>
            <a:r>
              <a:rPr lang="en-US" altLang="en-IN"/>
              <a:t>C</a:t>
            </a:r>
            <a:r>
              <a:rPr lang="en-IN"/>
              <a:t>. Adolph, K. Amano, B. Bang-Jensen, N. Fullman, and J. Wilkerson, “Pandemic politics: Timing state-level social distancing responses to covid-19,” medRxiv,2020.</a:t>
            </a:r>
          </a:p>
          <a:p>
            <a:endParaRPr lang="en-IN"/>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Content Placeholder 1048631"/>
          <p:cNvSpPr>
            <a:spLocks noGrp="1"/>
          </p:cNvSpPr>
          <p:nvPr>
            <p:ph idx="1"/>
          </p:nvPr>
        </p:nvSpPr>
        <p:spPr>
          <a:xfrm>
            <a:off x="1775984" y="378477"/>
            <a:ext cx="9791700" cy="6101044"/>
          </a:xfrm>
        </p:spPr>
        <p:txBody>
          <a:bodyPr>
            <a:normAutofit fontScale="85119" lnSpcReduction="10000"/>
          </a:bodyPr>
          <a:lstStyle/>
          <a:p>
            <a:pPr marL="0" indent="0">
              <a:buNone/>
            </a:pPr>
            <a:r>
              <a:rPr lang="en-US" altLang="en-IN" b="1"/>
              <a:t>3</a:t>
            </a:r>
            <a:r>
              <a:rPr lang="en-US" altLang="en-IN"/>
              <a:t>. J. Redmon, S. Divvala, R. Girshick, and A. Farhadi, “You only look once:Unified,real-timeobjectdetection,”inProceedingsoftheIEEE</a:t>
            </a:r>
            <a:endParaRPr lang="en-IN"/>
          </a:p>
          <a:p>
            <a:pPr marL="0" indent="0">
              <a:buNone/>
            </a:pPr>
            <a:r>
              <a:rPr lang="en-US" altLang="en-IN" b="1"/>
              <a:t>4.  </a:t>
            </a:r>
            <a:r>
              <a:rPr lang="en-US" altLang="en-IN" b="0"/>
              <a:t>N. S. Punn, S. K. Sonbhadra, and S. Agarwal, “Covid-19 epidemic analysis using machine learning and deep learning algorithms,”  medRxiv, 2020. [Online]. Available: https://www.medrxiv.org/content/early/2020/04/11/2020.04.08.20057679</a:t>
            </a:r>
            <a:endParaRPr lang="en-IN"/>
          </a:p>
          <a:p>
            <a:pPr marL="0" indent="0">
              <a:buNone/>
            </a:pPr>
            <a:r>
              <a:rPr lang="en-US" altLang="en-IN" b="1"/>
              <a:t>5.</a:t>
            </a:r>
            <a:r>
              <a:rPr lang="en-US" altLang="en-IN" b="0"/>
              <a:t>  N. Sulman, T.  Sanocki, D. Goldgof, and R. Kasturi, “How effective     is human video surveillance performance?” in 2008 19th InternationalConferenceonPatternRecognition.IEEE,2008,pp.1–3.</a:t>
            </a:r>
            <a:endParaRPr lang="en-IN"/>
          </a:p>
          <a:p>
            <a:pPr marL="0" indent="0">
              <a:buNone/>
            </a:pPr>
            <a:r>
              <a:rPr lang="en-US" altLang="en-IN" b="1"/>
              <a:t>6.   </a:t>
            </a:r>
            <a:r>
              <a:rPr lang="en-US" altLang="en-IN" b="0"/>
              <a:t>S.Brutzer,B.Ho¨ferlin,andG.Heidemann,“Evaluationofbackgroundsubtraction techniques for video surveillance,” in CVPR 2011. IEEE,2011, pp.1937–1944.</a:t>
            </a:r>
            <a:r>
              <a:rPr lang="en-US" altLang="en-IN" b="1"/>
              <a:t>   </a:t>
            </a:r>
            <a:endParaRPr lang="en-IN"/>
          </a:p>
          <a:p>
            <a:pPr marL="0" indent="0">
              <a:buNone/>
            </a:pPr>
            <a:r>
              <a:rPr lang="en-US" altLang="en-IN" b="1"/>
              <a:t> </a:t>
            </a:r>
            <a:r>
              <a:rPr lang="en-US" altLang="en-IN" sz="2690" b="1"/>
              <a:t>7. </a:t>
            </a:r>
            <a:r>
              <a:rPr lang="en-US" altLang="en-IN" sz="2690" b="0"/>
              <a:t>. Krizhevsky, I. Sutskever, and G. E. Hinton, “Imagenet classification with deep convolutional neural networks,” in Advances in neural infor-mationprocessingsystems,2012,pp.1097–1105.</a:t>
            </a:r>
            <a:endParaRPr lang="en-IN"/>
          </a:p>
          <a:p>
            <a:pPr marL="0" indent="0">
              <a:buNone/>
            </a:pPr>
            <a:endParaRPr lang="en-IN"/>
          </a:p>
          <a:p>
            <a:pPr marL="0" indent="0">
              <a:buNone/>
            </a:pPr>
            <a:r>
              <a:rPr lang="en-US" altLang="en-IN"/>
              <a:t> </a:t>
            </a:r>
            <a:endParaRPr lang="en-IN"/>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4057095" y="1171852"/>
            <a:ext cx="4962618" cy="3559946"/>
          </a:xfrm>
        </p:spPr>
        <p:txBody>
          <a:bodyPr>
            <a:normAutofit/>
          </a:bodyPr>
          <a:lstStyle/>
          <a:p>
            <a:r>
              <a:rPr lang="en-US" sz="6000" dirty="0"/>
              <a:t>THANK YOU…</a:t>
            </a:r>
            <a:endParaRPr lang="en-IN" sz="6000" dirty="0"/>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1735494" y="365125"/>
            <a:ext cx="9618306" cy="1325563"/>
          </a:xfrm>
        </p:spPr>
        <p:txBody>
          <a:bodyPr/>
          <a:lstStyle/>
          <a:p>
            <a:r>
              <a:rPr lang="en-US" altLang="en-IN" dirty="0"/>
              <a:t>Problem Statement</a:t>
            </a:r>
            <a:endParaRPr lang="en-IN" dirty="0"/>
          </a:p>
        </p:txBody>
      </p:sp>
      <p:sp>
        <p:nvSpPr>
          <p:cNvPr id="1048615" name="Content Placeholder 2"/>
          <p:cNvSpPr>
            <a:spLocks noGrp="1"/>
          </p:cNvSpPr>
          <p:nvPr>
            <p:ph idx="1"/>
          </p:nvPr>
        </p:nvSpPr>
        <p:spPr>
          <a:xfrm>
            <a:off x="1562100" y="1825625"/>
            <a:ext cx="9791700" cy="4743126"/>
          </a:xfrm>
        </p:spPr>
        <p:txBody>
          <a:bodyPr>
            <a:normAutofit/>
          </a:bodyPr>
          <a:lstStyle/>
          <a:p>
            <a:pPr algn="l"/>
            <a:r>
              <a:rPr lang="en-US" b="0" i="0" dirty="0">
                <a:solidFill>
                  <a:srgbClr val="292929"/>
                </a:solidFill>
                <a:effectLst/>
                <a:latin typeface="medium-content-serif-font"/>
              </a:rPr>
              <a:t>Social distancing is deliberately increasing the physical space between people to avoid spreading illness. </a:t>
            </a:r>
          </a:p>
          <a:p>
            <a:pPr algn="l"/>
            <a:r>
              <a:rPr lang="en-US" b="0" i="0" dirty="0">
                <a:solidFill>
                  <a:srgbClr val="292929"/>
                </a:solidFill>
                <a:effectLst/>
                <a:latin typeface="medium-content-serif-font"/>
              </a:rPr>
              <a:t>Staying at least six feet away from other people lessens your chances of contracting COVID-19. </a:t>
            </a:r>
          </a:p>
          <a:p>
            <a:pPr algn="l"/>
            <a:r>
              <a:rPr lang="en-US" b="0" i="0" dirty="0">
                <a:solidFill>
                  <a:srgbClr val="292929"/>
                </a:solidFill>
                <a:effectLst/>
                <a:latin typeface="medium-content-serif-font"/>
              </a:rPr>
              <a:t>We can use OpenCV and YOLO to monitor/analyze whether people are maintaining social distancing or not.</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1562100" y="365125"/>
            <a:ext cx="9791700" cy="1325563"/>
          </a:xfrm>
        </p:spPr>
        <p:txBody>
          <a:bodyPr/>
          <a:lstStyle/>
          <a:p>
            <a:r>
              <a:rPr lang="en-US" dirty="0"/>
              <a:t>Motivation</a:t>
            </a:r>
            <a:endParaRPr lang="en-IN" dirty="0"/>
          </a:p>
        </p:txBody>
      </p:sp>
      <p:sp>
        <p:nvSpPr>
          <p:cNvPr id="1048617" name="Content Placeholder 2"/>
          <p:cNvSpPr>
            <a:spLocks noGrp="1"/>
          </p:cNvSpPr>
          <p:nvPr>
            <p:ph idx="1"/>
          </p:nvPr>
        </p:nvSpPr>
        <p:spPr/>
        <p:txBody>
          <a:bodyPr>
            <a:normAutofit/>
          </a:bodyPr>
          <a:lstStyle/>
          <a:p>
            <a:r>
              <a:rPr lang="en-US" b="0" i="0" dirty="0">
                <a:solidFill>
                  <a:srgbClr val="24292E"/>
                </a:solidFill>
                <a:effectLst/>
                <a:latin typeface="medium-content-serif-font"/>
              </a:rPr>
              <a:t>In the fight against the COVID-19, social distancing has proven to be a very effective measure. </a:t>
            </a:r>
          </a:p>
          <a:p>
            <a:pPr algn="l"/>
            <a:r>
              <a:rPr lang="en-US" b="0" i="0" u="none" strike="noStrike" baseline="0" dirty="0">
                <a:latin typeface="medium-content-serif-font"/>
              </a:rPr>
              <a:t>This Project capable of detecting distances between individuals and warning </a:t>
            </a:r>
            <a:r>
              <a:rPr lang="en-US" altLang="en-IN" b="0" i="0" u="none" strike="noStrike" baseline="0" dirty="0">
                <a:latin typeface="medium-content-serif-font"/>
              </a:rPr>
              <a:t>people</a:t>
            </a:r>
            <a:r>
              <a:rPr lang="en-IN" b="0" i="0" u="none" strike="noStrike" baseline="0" dirty="0">
                <a:latin typeface="medium-content-serif-font"/>
              </a:rPr>
              <a:t> </a:t>
            </a:r>
            <a:r>
              <a:rPr lang="en-US" altLang="en-IN" b="0" i="0" u="none" strike="noStrike" baseline="0" dirty="0">
                <a:latin typeface="medium-content-serif-font"/>
              </a:rPr>
              <a:t>that they </a:t>
            </a:r>
            <a:r>
              <a:rPr lang="en-IN" b="0" i="0" u="none" strike="noStrike" baseline="0" dirty="0">
                <a:latin typeface="medium-content-serif-font"/>
              </a:rPr>
              <a:t>should physically distance themselves from one another</a:t>
            </a:r>
            <a:r>
              <a:rPr lang="en-US" altLang="en-IN" b="0" i="0" u="none" strike="noStrike" baseline="0" dirty="0">
                <a:latin typeface="medium-content-serif-font"/>
              </a:rPr>
              <a:t>.</a:t>
            </a:r>
            <a:endParaRPr lang="en-IN" dirty="0">
              <a:latin typeface="medium-content-serif-font"/>
            </a:endParaRPr>
          </a:p>
        </p:txBody>
      </p:sp>
      <p:pic>
        <p:nvPicPr>
          <p:cNvPr id="2097156" name="Picture 2097152"/>
          <p:cNvPicPr/>
          <p:nvPr/>
        </p:nvPicPr>
        <p:blipFill>
          <a:blip r:embed="rId2"/>
          <a:stretch>
            <a:fillRect/>
          </a:stretch>
        </p:blipFill>
        <p:spPr>
          <a:xfrm>
            <a:off x="6909133" y="4001294"/>
            <a:ext cx="4786302" cy="2910284"/>
          </a:xfrm>
          <a:prstGeom prst="rect">
            <a:avLst/>
          </a:prstGeom>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1562100" y="374455"/>
            <a:ext cx="9029700" cy="1325563"/>
          </a:xfrm>
        </p:spPr>
        <p:txBody>
          <a:bodyPr/>
          <a:lstStyle/>
          <a:p>
            <a:r>
              <a:rPr lang="en-US" altLang="en-IN" dirty="0"/>
              <a:t>Objectives</a:t>
            </a:r>
            <a:endParaRPr lang="en-IN" dirty="0"/>
          </a:p>
        </p:txBody>
      </p:sp>
      <p:sp>
        <p:nvSpPr>
          <p:cNvPr id="1048619" name="Content Placeholder 2"/>
          <p:cNvSpPr>
            <a:spLocks noGrp="1"/>
          </p:cNvSpPr>
          <p:nvPr>
            <p:ph idx="1"/>
          </p:nvPr>
        </p:nvSpPr>
        <p:spPr/>
        <p:txBody>
          <a:bodyPr/>
          <a:lstStyle/>
          <a:p>
            <a:r>
              <a:rPr lang="en-US" altLang="en-IN" b="0" i="0" dirty="0">
                <a:solidFill>
                  <a:srgbClr val="24292E"/>
                </a:solidFill>
                <a:effectLst/>
                <a:latin typeface="-apple-system"/>
              </a:rPr>
              <a:t>To maintain safe distance between individuals.</a:t>
            </a:r>
            <a:endParaRPr lang="en-US" b="0" i="0" dirty="0">
              <a:solidFill>
                <a:srgbClr val="24292E"/>
              </a:solidFill>
              <a:effectLst/>
              <a:latin typeface="-apple-system"/>
            </a:endParaRPr>
          </a:p>
          <a:p>
            <a:endParaRPr lang="en-US" b="0" i="0" dirty="0">
              <a:solidFill>
                <a:srgbClr val="24292E"/>
              </a:solidFill>
              <a:effectLst/>
              <a:latin typeface="-apple-system"/>
            </a:endParaRPr>
          </a:p>
          <a:p>
            <a:r>
              <a:rPr lang="en-US" altLang="en-IN" b="0" i="0" dirty="0">
                <a:solidFill>
                  <a:srgbClr val="24292E"/>
                </a:solidFill>
                <a:effectLst/>
                <a:latin typeface="-apple-system"/>
              </a:rPr>
              <a:t>To monitor social distance between people in public places.</a:t>
            </a:r>
            <a:endParaRPr lang="en-US" b="0" i="0" dirty="0">
              <a:solidFill>
                <a:srgbClr val="24292E"/>
              </a:solidFill>
              <a:effectLst/>
              <a:latin typeface="-apple-system"/>
            </a:endParaRPr>
          </a:p>
          <a:p>
            <a:endParaRPr lang="en-US" b="0" i="0" dirty="0">
              <a:solidFill>
                <a:srgbClr val="24292E"/>
              </a:solidFill>
              <a:effectLst/>
              <a:latin typeface="-apple-system"/>
            </a:endParaRPr>
          </a:p>
          <a:p>
            <a:r>
              <a:rPr lang="en-US" altLang="en-IN" b="0" i="0" dirty="0">
                <a:solidFill>
                  <a:srgbClr val="24292E"/>
                </a:solidFill>
                <a:effectLst/>
                <a:latin typeface="-apple-system"/>
              </a:rPr>
              <a:t>Taking initiative to reduse spread of COVID-19 disease spread by maintaining safe distance.</a:t>
            </a:r>
            <a:endParaRPr lang="en-US" b="0" i="0" dirty="0">
              <a:solidFill>
                <a:srgbClr val="24292E"/>
              </a:solidFill>
              <a:effectLst/>
              <a:latin typeface="-apple-system"/>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Title 1"/>
          <p:cNvSpPr>
            <a:spLocks noGrp="1"/>
          </p:cNvSpPr>
          <p:nvPr>
            <p:ph type="title"/>
          </p:nvPr>
        </p:nvSpPr>
        <p:spPr>
          <a:xfrm>
            <a:off x="2299316" y="214205"/>
            <a:ext cx="8336872" cy="442744"/>
          </a:xfrm>
        </p:spPr>
        <p:txBody>
          <a:bodyPr>
            <a:normAutofit fontScale="90000"/>
          </a:bodyPr>
          <a:lstStyle/>
          <a:p>
            <a:r>
              <a:rPr lang="en-US" dirty="0"/>
              <a:t>Literature Survey</a:t>
            </a:r>
            <a:endParaRPr lang="en-IN" dirty="0"/>
          </a:p>
        </p:txBody>
      </p:sp>
      <p:graphicFrame>
        <p:nvGraphicFramePr>
          <p:cNvPr id="4194304" name="Table 4"/>
          <p:cNvGraphicFramePr>
            <a:graphicFrameLocks noGrp="1"/>
          </p:cNvGraphicFramePr>
          <p:nvPr>
            <p:ph idx="1"/>
          </p:nvPr>
        </p:nvGraphicFramePr>
        <p:xfrm>
          <a:off x="0" y="958788"/>
          <a:ext cx="12192001" cy="5899212"/>
        </p:xfrm>
        <a:graphic>
          <a:graphicData uri="http://schemas.openxmlformats.org/drawingml/2006/table">
            <a:tbl>
              <a:tblPr firstRow="1" bandRow="1">
                <a:tableStyleId>{5C22544A-7EE6-4342-B048-85BDC9FD1C3A}</a:tableStyleId>
              </a:tblPr>
              <a:tblGrid>
                <a:gridCol w="641348">
                  <a:extLst>
                    <a:ext uri="{9D8B030D-6E8A-4147-A177-3AD203B41FA5}">
                      <a16:colId xmlns:a16="http://schemas.microsoft.com/office/drawing/2014/main" val="20000"/>
                    </a:ext>
                  </a:extLst>
                </a:gridCol>
                <a:gridCol w="2038575">
                  <a:extLst>
                    <a:ext uri="{9D8B030D-6E8A-4147-A177-3AD203B41FA5}">
                      <a16:colId xmlns:a16="http://schemas.microsoft.com/office/drawing/2014/main" val="20001"/>
                    </a:ext>
                  </a:extLst>
                </a:gridCol>
                <a:gridCol w="2061479">
                  <a:extLst>
                    <a:ext uri="{9D8B030D-6E8A-4147-A177-3AD203B41FA5}">
                      <a16:colId xmlns:a16="http://schemas.microsoft.com/office/drawing/2014/main" val="20002"/>
                    </a:ext>
                  </a:extLst>
                </a:gridCol>
                <a:gridCol w="5919908">
                  <a:extLst>
                    <a:ext uri="{9D8B030D-6E8A-4147-A177-3AD203B41FA5}">
                      <a16:colId xmlns:a16="http://schemas.microsoft.com/office/drawing/2014/main" val="20003"/>
                    </a:ext>
                  </a:extLst>
                </a:gridCol>
                <a:gridCol w="1530691">
                  <a:extLst>
                    <a:ext uri="{9D8B030D-6E8A-4147-A177-3AD203B41FA5}">
                      <a16:colId xmlns:a16="http://schemas.microsoft.com/office/drawing/2014/main" val="20004"/>
                    </a:ext>
                  </a:extLst>
                </a:gridCol>
              </a:tblGrid>
              <a:tr h="649717">
                <a:tc>
                  <a:txBody>
                    <a:bodyPr/>
                    <a:lstStyle/>
                    <a:p>
                      <a:r>
                        <a:rPr lang="en-US" sz="1600" dirty="0">
                          <a:latin typeface="medium-content-serif-font"/>
                        </a:rPr>
                        <a:t>Sr. No</a:t>
                      </a:r>
                      <a:endParaRPr lang="en-IN" sz="1600" dirty="0">
                        <a:latin typeface="medium-content-serif-font"/>
                      </a:endParaRPr>
                    </a:p>
                  </a:txBody>
                  <a:tcPr>
                    <a:solidFill>
                      <a:schemeClr val="accent5">
                        <a:lumMod val="60000"/>
                        <a:lumOff val="40000"/>
                      </a:schemeClr>
                    </a:solidFill>
                  </a:tcPr>
                </a:tc>
                <a:tc>
                  <a:txBody>
                    <a:bodyPr/>
                    <a:lstStyle/>
                    <a:p>
                      <a:r>
                        <a:rPr lang="en-US" sz="1600" dirty="0">
                          <a:latin typeface="medium-content-serif-font"/>
                        </a:rPr>
                        <a:t>       Paper Title</a:t>
                      </a:r>
                      <a:endParaRPr lang="en-IN" sz="1600" dirty="0">
                        <a:latin typeface="medium-content-serif-font"/>
                      </a:endParaRPr>
                    </a:p>
                  </a:txBody>
                  <a:tcPr>
                    <a:solidFill>
                      <a:schemeClr val="accent5">
                        <a:lumMod val="60000"/>
                        <a:lumOff val="40000"/>
                      </a:schemeClr>
                    </a:solidFill>
                  </a:tcPr>
                </a:tc>
                <a:tc>
                  <a:txBody>
                    <a:bodyPr/>
                    <a:lstStyle/>
                    <a:p>
                      <a:r>
                        <a:rPr lang="en-US" sz="1600" dirty="0">
                          <a:latin typeface="medium-content-serif-font"/>
                        </a:rPr>
                        <a:t>           Author</a:t>
                      </a:r>
                      <a:endParaRPr lang="en-IN" sz="1600" dirty="0">
                        <a:latin typeface="medium-content-serif-font"/>
                      </a:endParaRPr>
                    </a:p>
                  </a:txBody>
                  <a:tcPr>
                    <a:solidFill>
                      <a:schemeClr val="accent5">
                        <a:lumMod val="60000"/>
                        <a:lumOff val="40000"/>
                      </a:schemeClr>
                    </a:solidFill>
                  </a:tcPr>
                </a:tc>
                <a:tc>
                  <a:txBody>
                    <a:bodyPr/>
                    <a:lstStyle/>
                    <a:p>
                      <a:r>
                        <a:rPr lang="en-US" sz="1600" dirty="0">
                          <a:latin typeface="medium-content-serif-font"/>
                        </a:rPr>
                        <a:t>Description</a:t>
                      </a:r>
                      <a:endParaRPr lang="en-IN" sz="1600" dirty="0">
                        <a:latin typeface="medium-content-serif-font"/>
                      </a:endParaRPr>
                    </a:p>
                  </a:txBody>
                  <a:tcPr>
                    <a:solidFill>
                      <a:schemeClr val="accent5">
                        <a:lumMod val="60000"/>
                        <a:lumOff val="40000"/>
                      </a:schemeClr>
                    </a:solidFill>
                  </a:tcPr>
                </a:tc>
                <a:tc>
                  <a:txBody>
                    <a:bodyPr/>
                    <a:lstStyle/>
                    <a:p>
                      <a:r>
                        <a:rPr lang="en-US" altLang="en-IN" sz="1600" dirty="0">
                          <a:latin typeface="medium-content-serif-font"/>
                        </a:rPr>
                        <a:t>Year of publication</a:t>
                      </a:r>
                      <a:endParaRPr lang="en-IN" sz="1600" dirty="0">
                        <a:latin typeface="medium-content-serif-font"/>
                      </a:endParaRPr>
                    </a:p>
                  </a:txBody>
                  <a:tcPr>
                    <a:solidFill>
                      <a:schemeClr val="accent5">
                        <a:lumMod val="60000"/>
                        <a:lumOff val="40000"/>
                      </a:schemeClr>
                    </a:solidFill>
                  </a:tcPr>
                </a:tc>
                <a:extLst>
                  <a:ext uri="{0D108BD9-81ED-4DB2-BD59-A6C34878D82A}">
                    <a16:rowId xmlns:a16="http://schemas.microsoft.com/office/drawing/2014/main" val="10000"/>
                  </a:ext>
                </a:extLst>
              </a:tr>
              <a:tr h="1196848">
                <a:tc>
                  <a:txBody>
                    <a:bodyPr/>
                    <a:lstStyle/>
                    <a:p>
                      <a:r>
                        <a:rPr lang="en-US" sz="1600" dirty="0">
                          <a:latin typeface="medium-content-serif-font"/>
                        </a:rPr>
                        <a:t>   1</a:t>
                      </a:r>
                      <a:endParaRPr lang="en-IN" sz="1600" dirty="0">
                        <a:latin typeface="medium-content-serif-font"/>
                      </a:endParaRPr>
                    </a:p>
                  </a:txBody>
                  <a:tcPr/>
                </a:tc>
                <a:tc>
                  <a:txBody>
                    <a:bodyPr/>
                    <a:lstStyle/>
                    <a:p>
                      <a:r>
                        <a:rPr lang="en-US" sz="1600" b="0" i="0" u="none" strike="noStrike" kern="1200" baseline="0" dirty="0">
                          <a:solidFill>
                            <a:schemeClr val="dk1"/>
                          </a:solidFill>
                          <a:latin typeface="medium-content-serif-font"/>
                          <a:ea typeface="+mn-ea"/>
                          <a:cs typeface="+mn-cs"/>
                        </a:rPr>
                        <a:t>Multiple Object Detection using OpenCV on an</a:t>
                      </a:r>
                    </a:p>
                    <a:p>
                      <a:r>
                        <a:rPr lang="en-IN" sz="1600" b="0" i="0" u="none" strike="noStrike" kern="1200" baseline="0" dirty="0">
                          <a:solidFill>
                            <a:schemeClr val="dk1"/>
                          </a:solidFill>
                          <a:latin typeface="medium-content-serif-font"/>
                          <a:ea typeface="+mn-ea"/>
                          <a:cs typeface="+mn-cs"/>
                        </a:rPr>
                        <a:t>Embedded Platform</a:t>
                      </a:r>
                      <a:endParaRPr lang="en-IN" sz="1600" b="0" i="0" dirty="0">
                        <a:latin typeface="medium-content-serif-font"/>
                      </a:endParaRPr>
                    </a:p>
                  </a:txBody>
                  <a:tcPr/>
                </a:tc>
                <a:tc>
                  <a:txBody>
                    <a:bodyPr/>
                    <a:lstStyle/>
                    <a:p>
                      <a:r>
                        <a:rPr lang="en-IN" sz="1600" b="0" i="0" u="none" strike="noStrike" kern="1200" baseline="0" dirty="0" err="1">
                          <a:solidFill>
                            <a:schemeClr val="dk1"/>
                          </a:solidFill>
                          <a:latin typeface="medium-content-serif-font"/>
                          <a:ea typeface="+mn-ea"/>
                          <a:cs typeface="+mn-cs"/>
                        </a:rPr>
                        <a:t>Souhail</a:t>
                      </a:r>
                      <a:r>
                        <a:rPr lang="en-IN" sz="1600" b="0" i="0" u="none" strike="noStrike" kern="1200" baseline="0" dirty="0">
                          <a:solidFill>
                            <a:schemeClr val="dk1"/>
                          </a:solidFill>
                          <a:latin typeface="medium-content-serif-font"/>
                          <a:ea typeface="+mn-ea"/>
                          <a:cs typeface="+mn-cs"/>
                        </a:rPr>
                        <a:t> </a:t>
                      </a:r>
                      <a:r>
                        <a:rPr lang="en-IN" sz="1600" b="0" i="0" u="none" strike="noStrike" kern="1200" baseline="0" dirty="0" err="1">
                          <a:solidFill>
                            <a:schemeClr val="dk1"/>
                          </a:solidFill>
                          <a:latin typeface="medium-content-serif-font"/>
                          <a:ea typeface="+mn-ea"/>
                          <a:cs typeface="+mn-cs"/>
                        </a:rPr>
                        <a:t>Guennouni</a:t>
                      </a:r>
                      <a:r>
                        <a:rPr lang="en-IN" sz="1600" b="0" i="0" u="none" strike="noStrike" kern="1200" baseline="0" dirty="0">
                          <a:solidFill>
                            <a:schemeClr val="dk1"/>
                          </a:solidFill>
                          <a:latin typeface="medium-content-serif-font"/>
                          <a:ea typeface="+mn-ea"/>
                          <a:cs typeface="+mn-cs"/>
                        </a:rPr>
                        <a:t>, </a:t>
                      </a:r>
                    </a:p>
                    <a:p>
                      <a:r>
                        <a:rPr lang="en-IN" sz="1600" b="0" i="0" u="none" strike="noStrike" kern="1200" baseline="0" dirty="0" err="1">
                          <a:solidFill>
                            <a:schemeClr val="dk1"/>
                          </a:solidFill>
                          <a:latin typeface="medium-content-serif-font"/>
                          <a:ea typeface="+mn-ea"/>
                          <a:cs typeface="+mn-cs"/>
                        </a:rPr>
                        <a:t>Anass</a:t>
                      </a:r>
                      <a:r>
                        <a:rPr lang="en-IN" sz="1600" b="0" i="0" u="none" strike="noStrike" kern="1200" baseline="0" dirty="0">
                          <a:solidFill>
                            <a:schemeClr val="dk1"/>
                          </a:solidFill>
                          <a:latin typeface="medium-content-serif-font"/>
                          <a:ea typeface="+mn-ea"/>
                          <a:cs typeface="+mn-cs"/>
                        </a:rPr>
                        <a:t> Mansouri,</a:t>
                      </a:r>
                    </a:p>
                    <a:p>
                      <a:r>
                        <a:rPr lang="en-IN" sz="1600" b="0" i="0" u="none" strike="noStrike" kern="1200" baseline="0" dirty="0">
                          <a:solidFill>
                            <a:schemeClr val="dk1"/>
                          </a:solidFill>
                          <a:latin typeface="medium-content-serif-font"/>
                          <a:ea typeface="+mn-ea"/>
                          <a:cs typeface="+mn-cs"/>
                        </a:rPr>
                        <a:t>Ali </a:t>
                      </a:r>
                      <a:r>
                        <a:rPr lang="en-IN" sz="1600" b="0" i="0" u="none" strike="noStrike" kern="1200" baseline="0" dirty="0" err="1">
                          <a:solidFill>
                            <a:schemeClr val="dk1"/>
                          </a:solidFill>
                          <a:latin typeface="medium-content-serif-font"/>
                          <a:ea typeface="+mn-ea"/>
                          <a:cs typeface="+mn-cs"/>
                        </a:rPr>
                        <a:t>Ahaitouf</a:t>
                      </a:r>
                      <a:endParaRPr lang="en-IN" sz="1600" dirty="0">
                        <a:latin typeface="medium-content-serif-font"/>
                      </a:endParaRPr>
                    </a:p>
                  </a:txBody>
                  <a:tcPr/>
                </a:tc>
                <a:tc>
                  <a:txBody>
                    <a:bodyPr/>
                    <a:lstStyle/>
                    <a:p>
                      <a:r>
                        <a:rPr lang="en-US" sz="1600" b="0" i="0" u="none" strike="noStrike" kern="1200" baseline="0" dirty="0">
                          <a:solidFill>
                            <a:schemeClr val="dk1"/>
                          </a:solidFill>
                          <a:latin typeface="medium-content-serif-font"/>
                          <a:ea typeface="+mn-ea"/>
                          <a:cs typeface="+mn-cs"/>
                        </a:rPr>
                        <a:t>This paper Describes an overview of the cascade object  detection algorithm. Then, it proposes an OpenCV-based solution for multiple object detection</a:t>
                      </a:r>
                      <a:r>
                        <a:rPr lang="en-IN" sz="1600" b="0" i="0" u="none" strike="noStrike" kern="1200" baseline="0" dirty="0">
                          <a:solidFill>
                            <a:schemeClr val="dk1"/>
                          </a:solidFill>
                          <a:latin typeface="medium-content-serif-font"/>
                          <a:ea typeface="+mn-ea"/>
                          <a:cs typeface="+mn-cs"/>
                        </a:rPr>
                        <a:t>.</a:t>
                      </a:r>
                      <a:endParaRPr lang="en-IN" sz="1600" dirty="0">
                        <a:latin typeface="medium-content-serif-font"/>
                      </a:endParaRPr>
                    </a:p>
                  </a:txBody>
                  <a:tcPr/>
                </a:tc>
                <a:tc>
                  <a:txBody>
                    <a:bodyPr/>
                    <a:lstStyle/>
                    <a:p>
                      <a:r>
                        <a:rPr lang="en-US" altLang="en-IN" sz="1600" dirty="0">
                          <a:latin typeface="medium-content-serif-font"/>
                        </a:rPr>
                        <a:t>2015</a:t>
                      </a:r>
                      <a:endParaRPr lang="en-IN" sz="1600" dirty="0">
                        <a:latin typeface="medium-content-serif-font"/>
                      </a:endParaRPr>
                    </a:p>
                  </a:txBody>
                  <a:tcPr/>
                </a:tc>
                <a:extLst>
                  <a:ext uri="{0D108BD9-81ED-4DB2-BD59-A6C34878D82A}">
                    <a16:rowId xmlns:a16="http://schemas.microsoft.com/office/drawing/2014/main" val="10001"/>
                  </a:ext>
                </a:extLst>
              </a:tr>
              <a:tr h="1111819">
                <a:tc>
                  <a:txBody>
                    <a:bodyPr/>
                    <a:lstStyle/>
                    <a:p>
                      <a:pPr algn="ctr"/>
                      <a:r>
                        <a:rPr lang="en-US" altLang="en-IN"/>
                        <a:t>2</a:t>
                      </a:r>
                      <a:endParaRPr lang="en-IN" altLang="en-US"/>
                    </a:p>
                  </a:txBody>
                  <a:tcPr/>
                </a:tc>
                <a:tc>
                  <a:txBody>
                    <a:bodyPr/>
                    <a:lstStyle/>
                    <a:p>
                      <a:r>
                        <a:rPr lang="en-US" altLang="en-IN"/>
                        <a:t>The Realtime detection of traffic participants</a:t>
                      </a:r>
                      <a:endParaRPr lang="en-IN" altLang="en-US"/>
                    </a:p>
                  </a:txBody>
                  <a:tcPr/>
                </a:tc>
                <a:tc>
                  <a:txBody>
                    <a:bodyPr/>
                    <a:lstStyle/>
                    <a:p>
                      <a:r>
                        <a:rPr lang="en-US" altLang="en-IN"/>
                        <a:t> Alexandra Corovic, Velbor Linc, Sinisa Dumnic </a:t>
                      </a:r>
                      <a:endParaRPr lang="en-IN" altLang="en-US"/>
                    </a:p>
                  </a:txBody>
                  <a:tcPr/>
                </a:tc>
                <a:tc>
                  <a:txBody>
                    <a:bodyPr/>
                    <a:lstStyle/>
                    <a:p>
                      <a:r>
                        <a:rPr lang="en-US" altLang="en-IN"/>
                        <a:t>This paper describes the usage Of newest version of YOLO in the system.</a:t>
                      </a:r>
                      <a:endParaRPr lang="en-IN" altLang="en-US"/>
                    </a:p>
                  </a:txBody>
                  <a:tcPr/>
                </a:tc>
                <a:tc>
                  <a:txBody>
                    <a:bodyPr/>
                    <a:lstStyle/>
                    <a:p>
                      <a:r>
                        <a:rPr lang="en-US" altLang="en-IN"/>
                        <a:t>2016</a:t>
                      </a:r>
                      <a:endParaRPr lang="en-IN" altLang="en-US"/>
                    </a:p>
                  </a:txBody>
                  <a:tcPr/>
                </a:tc>
                <a:extLst>
                  <a:ext uri="{0D108BD9-81ED-4DB2-BD59-A6C34878D82A}">
                    <a16:rowId xmlns:a16="http://schemas.microsoft.com/office/drawing/2014/main" val="10002"/>
                  </a:ext>
                </a:extLst>
              </a:tr>
              <a:tr h="1470414">
                <a:tc>
                  <a:txBody>
                    <a:bodyPr/>
                    <a:lstStyle/>
                    <a:p>
                      <a:r>
                        <a:rPr lang="en-US" sz="1600" dirty="0">
                          <a:latin typeface="medium-content-serif-font"/>
                        </a:rPr>
                        <a:t>   </a:t>
                      </a:r>
                      <a:r>
                        <a:rPr lang="en-US" altLang="en-IN" sz="1600" dirty="0">
                          <a:latin typeface="medium-content-serif-font"/>
                        </a:rPr>
                        <a:t>3</a:t>
                      </a:r>
                      <a:endParaRPr lang="en-IN" sz="1600" dirty="0">
                        <a:latin typeface="medium-content-serif-font"/>
                      </a:endParaRPr>
                    </a:p>
                  </a:txBody>
                  <a:tcPr/>
                </a:tc>
                <a:tc>
                  <a:txBody>
                    <a:bodyPr/>
                    <a:lstStyle/>
                    <a:p>
                      <a:r>
                        <a:rPr lang="en-US" sz="1600" b="0" i="0" u="none" strike="noStrike" kern="1200" baseline="0" dirty="0">
                          <a:solidFill>
                            <a:schemeClr val="dk1"/>
                          </a:solidFill>
                          <a:latin typeface="medium-content-serif-font"/>
                          <a:ea typeface="+mn-ea"/>
                          <a:cs typeface="+mn-cs"/>
                        </a:rPr>
                        <a:t>Monitoring COVID-19 social distancing with</a:t>
                      </a:r>
                    </a:p>
                    <a:p>
                      <a:r>
                        <a:rPr lang="en-US" sz="1600" b="0" i="0" u="none" strike="noStrike" kern="1200" baseline="0" dirty="0">
                          <a:solidFill>
                            <a:schemeClr val="dk1"/>
                          </a:solidFill>
                          <a:latin typeface="medium-content-serif-font"/>
                          <a:ea typeface="+mn-ea"/>
                          <a:cs typeface="+mn-cs"/>
                        </a:rPr>
                        <a:t>person detection and tracking via fine-tuned YOLO </a:t>
                      </a:r>
                      <a:r>
                        <a:rPr lang="en-IN" sz="1600" b="0" i="0" u="none" strike="noStrike" kern="1200" baseline="0" dirty="0">
                          <a:solidFill>
                            <a:schemeClr val="dk1"/>
                          </a:solidFill>
                          <a:latin typeface="medium-content-serif-font"/>
                          <a:ea typeface="+mn-ea"/>
                          <a:cs typeface="+mn-cs"/>
                        </a:rPr>
                        <a:t>v3</a:t>
                      </a:r>
                      <a:endParaRPr lang="en-IN" sz="1600" dirty="0">
                        <a:latin typeface="medium-content-serif-font"/>
                      </a:endParaRPr>
                    </a:p>
                  </a:txBody>
                  <a:tcPr/>
                </a:tc>
                <a:tc>
                  <a:txBody>
                    <a:bodyPr/>
                    <a:lstStyle/>
                    <a:p>
                      <a:r>
                        <a:rPr lang="en-IN" sz="1600" b="0" i="0" u="none" strike="noStrike" kern="1200" baseline="0" dirty="0">
                          <a:solidFill>
                            <a:schemeClr val="dk1"/>
                          </a:solidFill>
                          <a:latin typeface="medium-content-serif-font"/>
                          <a:ea typeface="+mn-ea"/>
                          <a:cs typeface="+mn-cs"/>
                        </a:rPr>
                        <a:t>Narinder Singh </a:t>
                      </a:r>
                      <a:r>
                        <a:rPr lang="en-IN" sz="1600" b="0" i="0" u="none" strike="noStrike" kern="1200" baseline="0" dirty="0" err="1">
                          <a:solidFill>
                            <a:schemeClr val="dk1"/>
                          </a:solidFill>
                          <a:latin typeface="medium-content-serif-font"/>
                          <a:ea typeface="+mn-ea"/>
                          <a:cs typeface="+mn-cs"/>
                        </a:rPr>
                        <a:t>Punn</a:t>
                      </a:r>
                      <a:r>
                        <a:rPr lang="en-IN" sz="1600" b="0" i="0" u="none" strike="noStrike" kern="1200" baseline="0" dirty="0">
                          <a:solidFill>
                            <a:schemeClr val="dk1"/>
                          </a:solidFill>
                          <a:latin typeface="medium-content-serif-font"/>
                          <a:ea typeface="+mn-ea"/>
                          <a:cs typeface="+mn-cs"/>
                        </a:rPr>
                        <a:t>, Sanjay Kumar </a:t>
                      </a:r>
                      <a:r>
                        <a:rPr lang="en-IN" sz="1600" b="0" i="0" u="none" strike="noStrike" kern="1200" baseline="0" dirty="0" err="1">
                          <a:solidFill>
                            <a:schemeClr val="dk1"/>
                          </a:solidFill>
                          <a:latin typeface="medium-content-serif-font"/>
                          <a:ea typeface="+mn-ea"/>
                          <a:cs typeface="+mn-cs"/>
                        </a:rPr>
                        <a:t>Sonbhadra</a:t>
                      </a:r>
                      <a:r>
                        <a:rPr lang="en-IN" sz="1600" b="0" i="0" u="none" strike="noStrike" kern="1200" baseline="0" dirty="0">
                          <a:solidFill>
                            <a:schemeClr val="dk1"/>
                          </a:solidFill>
                          <a:latin typeface="medium-content-serif-font"/>
                          <a:ea typeface="+mn-ea"/>
                          <a:cs typeface="+mn-cs"/>
                        </a:rPr>
                        <a:t> and </a:t>
                      </a:r>
                      <a:r>
                        <a:rPr lang="en-IN" sz="1600" b="0" i="0" u="none" strike="noStrike" kern="1200" baseline="0" dirty="0" err="1">
                          <a:solidFill>
                            <a:schemeClr val="dk1"/>
                          </a:solidFill>
                          <a:latin typeface="medium-content-serif-font"/>
                          <a:ea typeface="+mn-ea"/>
                          <a:cs typeface="+mn-cs"/>
                        </a:rPr>
                        <a:t>Sonali</a:t>
                      </a:r>
                      <a:r>
                        <a:rPr lang="en-IN" sz="1600" b="0" i="0" u="none" strike="noStrike" kern="1200" baseline="0" dirty="0">
                          <a:solidFill>
                            <a:schemeClr val="dk1"/>
                          </a:solidFill>
                          <a:latin typeface="medium-content-serif-font"/>
                          <a:ea typeface="+mn-ea"/>
                          <a:cs typeface="+mn-cs"/>
                        </a:rPr>
                        <a:t> Agarwal</a:t>
                      </a:r>
                      <a:endParaRPr lang="en-IN" sz="1600" dirty="0">
                        <a:latin typeface="medium-content-serif-font"/>
                      </a:endParaRPr>
                    </a:p>
                    <a:p>
                      <a:endParaRPr lang="en-IN" sz="1600" b="0" i="0" u="none" strike="noStrike" kern="1200" baseline="0" dirty="0">
                        <a:solidFill>
                          <a:schemeClr val="dk1"/>
                        </a:solidFill>
                        <a:latin typeface="medium-content-serif-font"/>
                        <a:ea typeface="+mn-ea"/>
                        <a:cs typeface="+mn-cs"/>
                      </a:endParaRPr>
                    </a:p>
                  </a:txBody>
                  <a:tcPr/>
                </a:tc>
                <a:tc>
                  <a:txBody>
                    <a:bodyPr/>
                    <a:lstStyle/>
                    <a:p>
                      <a:r>
                        <a:rPr lang="en-US" sz="1600" b="0" i="0" u="none" strike="noStrike" kern="1200" baseline="0" dirty="0">
                          <a:solidFill>
                            <a:schemeClr val="dk1"/>
                          </a:solidFill>
                          <a:latin typeface="medium-content-serif-font"/>
                          <a:ea typeface="+mn-ea"/>
                          <a:cs typeface="+mn-cs"/>
                        </a:rPr>
                        <a:t>The article proposes an efficient real-time deep learning</a:t>
                      </a:r>
                    </a:p>
                    <a:p>
                      <a:r>
                        <a:rPr lang="en-US" sz="1600" b="0" i="0" u="none" strike="noStrike" kern="1200" baseline="0" dirty="0">
                          <a:solidFill>
                            <a:schemeClr val="dk1"/>
                          </a:solidFill>
                          <a:latin typeface="medium-content-serif-font"/>
                          <a:ea typeface="+mn-ea"/>
                          <a:cs typeface="+mn-cs"/>
                        </a:rPr>
                        <a:t>based framework to automate the process of monitoring the social distancing via object detection and tracking approaches</a:t>
                      </a:r>
                      <a:endParaRPr lang="en-IN" sz="1600" dirty="0">
                        <a:latin typeface="medium-content-serif-font"/>
                      </a:endParaRPr>
                    </a:p>
                    <a:p>
                      <a:endParaRPr lang="en-IN" sz="1600" dirty="0">
                        <a:latin typeface="medium-content-serif-font"/>
                      </a:endParaRPr>
                    </a:p>
                  </a:txBody>
                  <a:tcPr/>
                </a:tc>
                <a:tc>
                  <a:txBody>
                    <a:bodyPr/>
                    <a:lstStyle/>
                    <a:p>
                      <a:r>
                        <a:rPr lang="en-US" altLang="en-IN" sz="1600" dirty="0">
                          <a:latin typeface="medium-content-serif-font"/>
                        </a:rPr>
                        <a:t>2019</a:t>
                      </a:r>
                      <a:endParaRPr lang="en-IN" sz="1600" dirty="0">
                        <a:latin typeface="medium-content-serif-font"/>
                      </a:endParaRPr>
                    </a:p>
                    <a:p>
                      <a:endParaRPr lang="en-IN" sz="1600" dirty="0">
                        <a:latin typeface="medium-content-serif-font"/>
                      </a:endParaRPr>
                    </a:p>
                  </a:txBody>
                  <a:tcPr/>
                </a:tc>
                <a:extLst>
                  <a:ext uri="{0D108BD9-81ED-4DB2-BD59-A6C34878D82A}">
                    <a16:rowId xmlns:a16="http://schemas.microsoft.com/office/drawing/2014/main" val="10003"/>
                  </a:ext>
                </a:extLst>
              </a:tr>
              <a:tr h="1470414">
                <a:tc>
                  <a:txBody>
                    <a:bodyPr/>
                    <a:lstStyle/>
                    <a:p>
                      <a:r>
                        <a:rPr lang="en-US" sz="1600" dirty="0">
                          <a:latin typeface="medium-content-serif-font"/>
                        </a:rPr>
                        <a:t>   </a:t>
                      </a:r>
                      <a:r>
                        <a:rPr lang="en-US" altLang="en-IN" sz="1600" dirty="0">
                          <a:latin typeface="medium-content-serif-font"/>
                        </a:rPr>
                        <a:t>4</a:t>
                      </a:r>
                      <a:endParaRPr lang="en-IN" sz="1600" dirty="0">
                        <a:latin typeface="medium-content-serif-font"/>
                      </a:endParaRPr>
                    </a:p>
                  </a:txBody>
                  <a:tcPr/>
                </a:tc>
                <a:tc>
                  <a:txBody>
                    <a:bodyPr/>
                    <a:lstStyle/>
                    <a:p>
                      <a:r>
                        <a:rPr lang="en-US" sz="1600" b="0" i="0" u="none" strike="noStrike" kern="1200" baseline="0" dirty="0">
                          <a:solidFill>
                            <a:schemeClr val="dk1"/>
                          </a:solidFill>
                          <a:latin typeface="medium-content-serif-font"/>
                          <a:ea typeface="+mn-ea"/>
                          <a:cs typeface="+mn-cs"/>
                        </a:rPr>
                        <a:t>A Vision-based Social Distancing and Critical Density Detection System for </a:t>
                      </a:r>
                      <a:r>
                        <a:rPr lang="en-IN" sz="1600" b="0" i="0" u="none" strike="noStrike" kern="1200" baseline="0" dirty="0">
                          <a:solidFill>
                            <a:schemeClr val="dk1"/>
                          </a:solidFill>
                          <a:latin typeface="medium-content-serif-font"/>
                          <a:ea typeface="+mn-ea"/>
                          <a:cs typeface="+mn-cs"/>
                        </a:rPr>
                        <a:t>COVID-19</a:t>
                      </a:r>
                      <a:endParaRPr lang="en-IN" sz="1600" dirty="0">
                        <a:latin typeface="medium-content-serif-font"/>
                      </a:endParaRPr>
                    </a:p>
                  </a:txBody>
                  <a:tcPr/>
                </a:tc>
                <a:tc>
                  <a:txBody>
                    <a:bodyPr/>
                    <a:lstStyle/>
                    <a:p>
                      <a:r>
                        <a:rPr lang="en-IN" sz="1600" b="0" i="0" u="none" strike="noStrike" kern="1200" baseline="0" dirty="0" err="1">
                          <a:solidFill>
                            <a:schemeClr val="dk1"/>
                          </a:solidFill>
                          <a:latin typeface="medium-content-serif-font"/>
                          <a:ea typeface="+mn-ea"/>
                          <a:cs typeface="+mn-cs"/>
                        </a:rPr>
                        <a:t>Dongfang</a:t>
                      </a:r>
                      <a:r>
                        <a:rPr lang="en-IN" sz="1600" b="0" i="0" u="none" strike="noStrike" kern="1200" baseline="0" dirty="0">
                          <a:solidFill>
                            <a:schemeClr val="dk1"/>
                          </a:solidFill>
                          <a:latin typeface="medium-content-serif-font"/>
                          <a:ea typeface="+mn-ea"/>
                          <a:cs typeface="+mn-cs"/>
                        </a:rPr>
                        <a:t> Yang, </a:t>
                      </a:r>
                      <a:r>
                        <a:rPr lang="en-IN" sz="1600" b="0" i="0" u="none" strike="noStrike" kern="1200" baseline="0" dirty="0" err="1">
                          <a:solidFill>
                            <a:schemeClr val="dk1"/>
                          </a:solidFill>
                          <a:latin typeface="medium-content-serif-font"/>
                          <a:ea typeface="+mn-ea"/>
                          <a:cs typeface="+mn-cs"/>
                        </a:rPr>
                        <a:t>Ekim</a:t>
                      </a:r>
                      <a:r>
                        <a:rPr lang="en-IN" sz="1600" b="0" i="0" u="none" strike="noStrike" kern="1200" baseline="0" dirty="0">
                          <a:solidFill>
                            <a:schemeClr val="dk1"/>
                          </a:solidFill>
                          <a:latin typeface="medium-content-serif-font"/>
                          <a:ea typeface="+mn-ea"/>
                          <a:cs typeface="+mn-cs"/>
                        </a:rPr>
                        <a:t> </a:t>
                      </a:r>
                      <a:r>
                        <a:rPr lang="en-IN" sz="1600" b="0" i="0" u="none" strike="noStrike" kern="1200" baseline="0" dirty="0" err="1">
                          <a:solidFill>
                            <a:schemeClr val="dk1"/>
                          </a:solidFill>
                          <a:latin typeface="medium-content-serif-font"/>
                          <a:ea typeface="+mn-ea"/>
                          <a:cs typeface="+mn-cs"/>
                        </a:rPr>
                        <a:t>Yurtsever</a:t>
                      </a:r>
                      <a:r>
                        <a:rPr lang="en-IN" sz="1600" b="0" i="0" u="none" strike="noStrike" kern="1200" baseline="0" dirty="0">
                          <a:solidFill>
                            <a:schemeClr val="dk1"/>
                          </a:solidFill>
                          <a:latin typeface="medium-content-serif-font"/>
                          <a:ea typeface="+mn-ea"/>
                          <a:cs typeface="+mn-cs"/>
                        </a:rPr>
                        <a:t>, Vishnu </a:t>
                      </a:r>
                      <a:r>
                        <a:rPr lang="en-IN" sz="1600" b="0" i="0" u="none" strike="noStrike" kern="1200" baseline="0" dirty="0" err="1">
                          <a:solidFill>
                            <a:schemeClr val="dk1"/>
                          </a:solidFill>
                          <a:latin typeface="medium-content-serif-font"/>
                          <a:ea typeface="+mn-ea"/>
                          <a:cs typeface="+mn-cs"/>
                        </a:rPr>
                        <a:t>Renganathan</a:t>
                      </a:r>
                      <a:r>
                        <a:rPr lang="en-IN" sz="1600" b="0" i="0" u="none" strike="noStrike" kern="1200" baseline="0" dirty="0">
                          <a:solidFill>
                            <a:schemeClr val="dk1"/>
                          </a:solidFill>
                          <a:latin typeface="medium-content-serif-font"/>
                          <a:ea typeface="+mn-ea"/>
                          <a:cs typeface="+mn-cs"/>
                        </a:rPr>
                        <a:t>,</a:t>
                      </a:r>
                    </a:p>
                    <a:p>
                      <a:r>
                        <a:rPr lang="de-DE" sz="1600" b="0" i="0" u="none" strike="noStrike" kern="1200" baseline="0" dirty="0">
                          <a:solidFill>
                            <a:schemeClr val="dk1"/>
                          </a:solidFill>
                          <a:latin typeface="medium-content-serif-font"/>
                          <a:ea typeface="+mn-ea"/>
                          <a:cs typeface="+mn-cs"/>
                        </a:rPr>
                        <a:t>Keith A. Redmill</a:t>
                      </a:r>
                      <a:endParaRPr lang="en-IN" sz="1600" dirty="0">
                        <a:latin typeface="medium-content-serif-fon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sz="1600" dirty="0">
                          <a:latin typeface="medium-content-serif-font"/>
                        </a:rPr>
                        <a:t>This Paper Proposes </a:t>
                      </a:r>
                      <a:r>
                        <a:rPr lang="en-US" sz="1600" b="0" i="0" u="none" strike="noStrike" kern="1200" baseline="0" dirty="0">
                          <a:solidFill>
                            <a:schemeClr val="dk1"/>
                          </a:solidFill>
                          <a:latin typeface="medium-content-serif-font"/>
                          <a:ea typeface="+mn-ea"/>
                          <a:cs typeface="+mn-cs"/>
                        </a:rPr>
                        <a:t>A Vision-based Social Distancing and Critical Density Detection System.</a:t>
                      </a:r>
                      <a:endParaRPr lang="en-IN" sz="1600" dirty="0">
                        <a:latin typeface="medium-content-serif-font"/>
                      </a:endParaRPr>
                    </a:p>
                    <a:p>
                      <a:endParaRPr lang="en-IN" sz="1600" dirty="0">
                        <a:latin typeface="medium-content-serif-font"/>
                      </a:endParaRPr>
                    </a:p>
                  </a:txBody>
                  <a:tcPr/>
                </a:tc>
                <a:tc>
                  <a:txBody>
                    <a:bodyPr/>
                    <a:lstStyle/>
                    <a:p>
                      <a:r>
                        <a:rPr lang="en-US" altLang="en-IN" sz="1600" dirty="0">
                          <a:latin typeface="medium-content-serif-font"/>
                        </a:rPr>
                        <a:t>2019</a:t>
                      </a:r>
                      <a:endParaRPr lang="en-IN" sz="1600" dirty="0">
                        <a:latin typeface="medium-content-serif-font"/>
                      </a:endParaRPr>
                    </a:p>
                  </a:txBody>
                  <a:tcPr/>
                </a:tc>
                <a:extLst>
                  <a:ext uri="{0D108BD9-81ED-4DB2-BD59-A6C34878D82A}">
                    <a16:rowId xmlns:a16="http://schemas.microsoft.com/office/drawing/2014/main" val="10004"/>
                  </a:ext>
                </a:extLst>
              </a:tr>
            </a:tbl>
          </a:graphicData>
        </a:graphic>
      </p:graphicFrame>
    </p:spTree>
  </p:cSld>
  <p:clrMapOvr>
    <a:masterClrMapping/>
  </p:clrMapOvr>
  <p:transition spd="med">
    <p:fade/>
  </p:transition>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7927</TotalTime>
  <Words>2433</Words>
  <Application>Microsoft Office PowerPoint</Application>
  <PresentationFormat>Widescreen</PresentationFormat>
  <Paragraphs>343</Paragraphs>
  <Slides>53</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-apple-system</vt:lpstr>
      <vt:lpstr>Arial</vt:lpstr>
      <vt:lpstr>Calibri</vt:lpstr>
      <vt:lpstr>Calibri Light</vt:lpstr>
      <vt:lpstr>Cambria</vt:lpstr>
      <vt:lpstr>medium-content-serif-font</vt:lpstr>
      <vt:lpstr>Times New Roman</vt:lpstr>
      <vt:lpstr>Wingdings</vt:lpstr>
      <vt:lpstr>Cloud skipper design template</vt:lpstr>
      <vt:lpstr>Office Theme</vt:lpstr>
      <vt:lpstr>PowerPoint Presentation</vt:lpstr>
      <vt:lpstr>Agenda</vt:lpstr>
      <vt:lpstr>PowerPoint Presentation</vt:lpstr>
      <vt:lpstr>Data Flow Diagram</vt:lpstr>
      <vt:lpstr>UML Diagrams</vt:lpstr>
      <vt:lpstr>Problem Statement</vt:lpstr>
      <vt:lpstr>Motivation</vt:lpstr>
      <vt:lpstr>Objectives</vt:lpstr>
      <vt:lpstr>Literature Survey</vt:lpstr>
      <vt:lpstr>PowerPoint Presentation</vt:lpstr>
      <vt:lpstr>Proposed System</vt:lpstr>
      <vt:lpstr>Advantages Of Proposed</vt:lpstr>
      <vt:lpstr>Working</vt:lpstr>
      <vt:lpstr>Functional Requirement</vt:lpstr>
      <vt:lpstr>Non Functional Requirement</vt:lpstr>
      <vt:lpstr>System Requirements</vt:lpstr>
      <vt:lpstr>Data Flow Diagram     level 0</vt:lpstr>
      <vt:lpstr>Level 1</vt:lpstr>
      <vt:lpstr>Level 2</vt:lpstr>
      <vt:lpstr>UML Diagrams (Unified Modeling Language)</vt:lpstr>
      <vt:lpstr>Use Case Diagram</vt:lpstr>
      <vt:lpstr>Class Diagram</vt:lpstr>
      <vt:lpstr>Object Diagram</vt:lpstr>
      <vt:lpstr>Sequence Diagram</vt:lpstr>
      <vt:lpstr>Activity Diagram</vt:lpstr>
      <vt:lpstr>Deployment Diagram</vt:lpstr>
      <vt:lpstr>Component Diagram</vt:lpstr>
      <vt:lpstr>Package Diagram</vt:lpstr>
      <vt:lpstr>Algorithm</vt:lpstr>
      <vt:lpstr>RMMM Plan</vt:lpstr>
      <vt:lpstr>PowerPoint Presentation</vt:lpstr>
      <vt:lpstr>Risk Mitigation</vt:lpstr>
      <vt:lpstr>Technical Risk</vt:lpstr>
      <vt:lpstr>External Risk</vt:lpstr>
      <vt:lpstr>Organizational Risk</vt:lpstr>
      <vt:lpstr>Project Management Risk</vt:lpstr>
      <vt:lpstr>Functional Point Analysis</vt:lpstr>
      <vt:lpstr>PowerPoint Presentation</vt:lpstr>
      <vt:lpstr>PowerPoint Presentation</vt:lpstr>
      <vt:lpstr>PowerPoint Presentation</vt:lpstr>
      <vt:lpstr>Program Evalution Review Technique (PERT) </vt:lpstr>
      <vt:lpstr>Project Cost</vt:lpstr>
      <vt:lpstr>PowerPoint Presentation</vt:lpstr>
      <vt:lpstr>PowerPoint Presentation</vt:lpstr>
      <vt:lpstr>Project Modules</vt:lpstr>
      <vt:lpstr>Home</vt:lpstr>
      <vt:lpstr>Sign Up</vt:lpstr>
      <vt:lpstr>login</vt:lpstr>
      <vt:lpstr>User Home</vt:lpstr>
      <vt:lpstr>Social Distance Detection </vt:lpstr>
      <vt:lpstr>Refrences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Shreyas</dc:creator>
  <cp:lastModifiedBy>Shreyas Kumbhar</cp:lastModifiedBy>
  <cp:revision>178</cp:revision>
  <dcterms:created xsi:type="dcterms:W3CDTF">2020-09-07T01:21:00Z</dcterms:created>
  <dcterms:modified xsi:type="dcterms:W3CDTF">2021-06-20T06:16:23Z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0x0101003119ECF99908F84BBE5C118C29D43452</vt:lpwstr>
  </property>
  <property fmtid="{D5CDD505-2E9C-101B-9397-08002B2CF9AE}" pid="3" name="Order">
    <vt:r8>74062896</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KSOProductBuildVer">
    <vt:lpwstr>1033-11.2.0.9739</vt:lpwstr>
  </property>
</Properties>
</file>